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04BC0-C71A-4FD6-BF2D-5438B7416D4E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679AA-A826-4775-9DFB-49EAE3A30B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64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FB25C-CA26-4E5F-B27C-55D78BFADB12}" type="slidenum">
              <a:rPr kumimoji="0" lang="en-IN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7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7968708E-9F6B-D916-F38D-169C09E0B35C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6CCCC4B-8B7A-7AEC-3BC7-FE1773C3B969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0E93D27-B3D5-05C7-C7D2-AC62BA134374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42" name="Google Shape;56;p13">
            <a:extLst>
              <a:ext uri="{FF2B5EF4-FFF2-40B4-BE49-F238E27FC236}">
                <a16:creationId xmlns:a16="http://schemas.microsoft.com/office/drawing/2014/main" id="{327B4C49-989E-4FFA-BDD5-3C61F6EDA731}"/>
              </a:ext>
            </a:extLst>
          </p:cNvPr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8474" y="-59191"/>
            <a:ext cx="1474044" cy="113903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9E1D734-F799-4F9F-9152-65748B28C0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71613" y="526223"/>
            <a:ext cx="5276882" cy="6054298"/>
          </a:xfrm>
          <a:custGeom>
            <a:avLst/>
            <a:gdLst>
              <a:gd name="connsiteX0" fmla="*/ 0 w 5561012"/>
              <a:gd name="connsiteY0" fmla="*/ 1583531 h 3167062"/>
              <a:gd name="connsiteX1" fmla="*/ 791766 w 5561012"/>
              <a:gd name="connsiteY1" fmla="*/ 1 h 3167062"/>
              <a:gd name="connsiteX2" fmla="*/ 4769247 w 5561012"/>
              <a:gd name="connsiteY2" fmla="*/ 1 h 3167062"/>
              <a:gd name="connsiteX3" fmla="*/ 5561012 w 5561012"/>
              <a:gd name="connsiteY3" fmla="*/ 1583531 h 3167062"/>
              <a:gd name="connsiteX4" fmla="*/ 4769247 w 5561012"/>
              <a:gd name="connsiteY4" fmla="*/ 3167061 h 3167062"/>
              <a:gd name="connsiteX5" fmla="*/ 791766 w 5561012"/>
              <a:gd name="connsiteY5" fmla="*/ 3167061 h 3167062"/>
              <a:gd name="connsiteX6" fmla="*/ 0 w 5561012"/>
              <a:gd name="connsiteY6" fmla="*/ 1583531 h 3167062"/>
              <a:gd name="connsiteX0" fmla="*/ 0 w 5561012"/>
              <a:gd name="connsiteY0" fmla="*/ 3155852 h 4739382"/>
              <a:gd name="connsiteX1" fmla="*/ 2776683 w 5561012"/>
              <a:gd name="connsiteY1" fmla="*/ 0 h 4739382"/>
              <a:gd name="connsiteX2" fmla="*/ 4769247 w 5561012"/>
              <a:gd name="connsiteY2" fmla="*/ 1572322 h 4739382"/>
              <a:gd name="connsiteX3" fmla="*/ 5561012 w 5561012"/>
              <a:gd name="connsiteY3" fmla="*/ 3155852 h 4739382"/>
              <a:gd name="connsiteX4" fmla="*/ 4769247 w 5561012"/>
              <a:gd name="connsiteY4" fmla="*/ 4739382 h 4739382"/>
              <a:gd name="connsiteX5" fmla="*/ 791766 w 5561012"/>
              <a:gd name="connsiteY5" fmla="*/ 4739382 h 4739382"/>
              <a:gd name="connsiteX6" fmla="*/ 0 w 5561012"/>
              <a:gd name="connsiteY6" fmla="*/ 3155852 h 4739382"/>
              <a:gd name="connsiteX0" fmla="*/ 0 w 5561012"/>
              <a:gd name="connsiteY0" fmla="*/ 1561228 h 4739382"/>
              <a:gd name="connsiteX1" fmla="*/ 2776683 w 5561012"/>
              <a:gd name="connsiteY1" fmla="*/ 0 h 4739382"/>
              <a:gd name="connsiteX2" fmla="*/ 4769247 w 5561012"/>
              <a:gd name="connsiteY2" fmla="*/ 1572322 h 4739382"/>
              <a:gd name="connsiteX3" fmla="*/ 5561012 w 5561012"/>
              <a:gd name="connsiteY3" fmla="*/ 3155852 h 4739382"/>
              <a:gd name="connsiteX4" fmla="*/ 4769247 w 5561012"/>
              <a:gd name="connsiteY4" fmla="*/ 4739382 h 4739382"/>
              <a:gd name="connsiteX5" fmla="*/ 791766 w 5561012"/>
              <a:gd name="connsiteY5" fmla="*/ 4739382 h 4739382"/>
              <a:gd name="connsiteX6" fmla="*/ 0 w 5561012"/>
              <a:gd name="connsiteY6" fmla="*/ 1561228 h 4739382"/>
              <a:gd name="connsiteX0" fmla="*/ 0 w 5561012"/>
              <a:gd name="connsiteY0" fmla="*/ 1561228 h 4772836"/>
              <a:gd name="connsiteX1" fmla="*/ 2776683 w 5561012"/>
              <a:gd name="connsiteY1" fmla="*/ 0 h 4772836"/>
              <a:gd name="connsiteX2" fmla="*/ 4769247 w 5561012"/>
              <a:gd name="connsiteY2" fmla="*/ 1572322 h 4772836"/>
              <a:gd name="connsiteX3" fmla="*/ 5561012 w 5561012"/>
              <a:gd name="connsiteY3" fmla="*/ 3155852 h 4772836"/>
              <a:gd name="connsiteX4" fmla="*/ 4769247 w 5561012"/>
              <a:gd name="connsiteY4" fmla="*/ 4739382 h 4772836"/>
              <a:gd name="connsiteX5" fmla="*/ 29 w 5561012"/>
              <a:gd name="connsiteY5" fmla="*/ 4772836 h 4772836"/>
              <a:gd name="connsiteX6" fmla="*/ 0 w 5561012"/>
              <a:gd name="connsiteY6" fmla="*/ 1561228 h 4772836"/>
              <a:gd name="connsiteX0" fmla="*/ 0 w 5561012"/>
              <a:gd name="connsiteY0" fmla="*/ 1561228 h 6367460"/>
              <a:gd name="connsiteX1" fmla="*/ 2776683 w 5561012"/>
              <a:gd name="connsiteY1" fmla="*/ 0 h 6367460"/>
              <a:gd name="connsiteX2" fmla="*/ 4769247 w 5561012"/>
              <a:gd name="connsiteY2" fmla="*/ 1572322 h 6367460"/>
              <a:gd name="connsiteX3" fmla="*/ 5561012 w 5561012"/>
              <a:gd name="connsiteY3" fmla="*/ 3155852 h 6367460"/>
              <a:gd name="connsiteX4" fmla="*/ 2773179 w 5561012"/>
              <a:gd name="connsiteY4" fmla="*/ 6367460 h 6367460"/>
              <a:gd name="connsiteX5" fmla="*/ 29 w 5561012"/>
              <a:gd name="connsiteY5" fmla="*/ 4772836 h 6367460"/>
              <a:gd name="connsiteX6" fmla="*/ 0 w 5561012"/>
              <a:gd name="connsiteY6" fmla="*/ 1561228 h 6367460"/>
              <a:gd name="connsiteX0" fmla="*/ 0 w 5572163"/>
              <a:gd name="connsiteY0" fmla="*/ 1561228 h 6367460"/>
              <a:gd name="connsiteX1" fmla="*/ 2776683 w 5572163"/>
              <a:gd name="connsiteY1" fmla="*/ 0 h 6367460"/>
              <a:gd name="connsiteX2" fmla="*/ 4769247 w 5572163"/>
              <a:gd name="connsiteY2" fmla="*/ 1572322 h 6367460"/>
              <a:gd name="connsiteX3" fmla="*/ 5572163 w 5572163"/>
              <a:gd name="connsiteY3" fmla="*/ 4761627 h 6367460"/>
              <a:gd name="connsiteX4" fmla="*/ 2773179 w 5572163"/>
              <a:gd name="connsiteY4" fmla="*/ 6367460 h 6367460"/>
              <a:gd name="connsiteX5" fmla="*/ 29 w 5572163"/>
              <a:gd name="connsiteY5" fmla="*/ 4772836 h 6367460"/>
              <a:gd name="connsiteX6" fmla="*/ 0 w 5572163"/>
              <a:gd name="connsiteY6" fmla="*/ 1561228 h 6367460"/>
              <a:gd name="connsiteX0" fmla="*/ 0 w 5572163"/>
              <a:gd name="connsiteY0" fmla="*/ 1561228 h 6367460"/>
              <a:gd name="connsiteX1" fmla="*/ 2776683 w 5572163"/>
              <a:gd name="connsiteY1" fmla="*/ 0 h 6367460"/>
              <a:gd name="connsiteX2" fmla="*/ 5549832 w 5572163"/>
              <a:gd name="connsiteY2" fmla="*/ 1616927 h 6367460"/>
              <a:gd name="connsiteX3" fmla="*/ 5572163 w 5572163"/>
              <a:gd name="connsiteY3" fmla="*/ 4761627 h 6367460"/>
              <a:gd name="connsiteX4" fmla="*/ 2773179 w 5572163"/>
              <a:gd name="connsiteY4" fmla="*/ 6367460 h 6367460"/>
              <a:gd name="connsiteX5" fmla="*/ 29 w 5572163"/>
              <a:gd name="connsiteY5" fmla="*/ 4772836 h 6367460"/>
              <a:gd name="connsiteX6" fmla="*/ 0 w 5572163"/>
              <a:gd name="connsiteY6" fmla="*/ 1561228 h 6367460"/>
              <a:gd name="connsiteX0" fmla="*/ 0 w 5572163"/>
              <a:gd name="connsiteY0" fmla="*/ 1561228 h 6367460"/>
              <a:gd name="connsiteX1" fmla="*/ 2776683 w 5572163"/>
              <a:gd name="connsiteY1" fmla="*/ 0 h 6367460"/>
              <a:gd name="connsiteX2" fmla="*/ 5549832 w 5572163"/>
              <a:gd name="connsiteY2" fmla="*/ 1572322 h 6367460"/>
              <a:gd name="connsiteX3" fmla="*/ 5572163 w 5572163"/>
              <a:gd name="connsiteY3" fmla="*/ 4761627 h 6367460"/>
              <a:gd name="connsiteX4" fmla="*/ 2773179 w 5572163"/>
              <a:gd name="connsiteY4" fmla="*/ 6367460 h 6367460"/>
              <a:gd name="connsiteX5" fmla="*/ 29 w 5572163"/>
              <a:gd name="connsiteY5" fmla="*/ 4772836 h 6367460"/>
              <a:gd name="connsiteX6" fmla="*/ 0 w 5572163"/>
              <a:gd name="connsiteY6" fmla="*/ 1561228 h 6367460"/>
              <a:gd name="connsiteX0" fmla="*/ 0 w 5572163"/>
              <a:gd name="connsiteY0" fmla="*/ 1561228 h 6367460"/>
              <a:gd name="connsiteX1" fmla="*/ 2776683 w 5572163"/>
              <a:gd name="connsiteY1" fmla="*/ 0 h 6367460"/>
              <a:gd name="connsiteX2" fmla="*/ 5549832 w 5572163"/>
              <a:gd name="connsiteY2" fmla="*/ 1572322 h 6367460"/>
              <a:gd name="connsiteX3" fmla="*/ 5572163 w 5572163"/>
              <a:gd name="connsiteY3" fmla="*/ 4783930 h 6367460"/>
              <a:gd name="connsiteX4" fmla="*/ 2773179 w 5572163"/>
              <a:gd name="connsiteY4" fmla="*/ 6367460 h 6367460"/>
              <a:gd name="connsiteX5" fmla="*/ 29 w 5572163"/>
              <a:gd name="connsiteY5" fmla="*/ 4772836 h 6367460"/>
              <a:gd name="connsiteX6" fmla="*/ 0 w 5572163"/>
              <a:gd name="connsiteY6" fmla="*/ 1561228 h 6367460"/>
              <a:gd name="connsiteX0" fmla="*/ 0 w 5549832"/>
              <a:gd name="connsiteY0" fmla="*/ 1561228 h 6367460"/>
              <a:gd name="connsiteX1" fmla="*/ 2776683 w 5549832"/>
              <a:gd name="connsiteY1" fmla="*/ 0 h 6367460"/>
              <a:gd name="connsiteX2" fmla="*/ 5549832 w 5549832"/>
              <a:gd name="connsiteY2" fmla="*/ 1572322 h 6367460"/>
              <a:gd name="connsiteX3" fmla="*/ 5538709 w 5549832"/>
              <a:gd name="connsiteY3" fmla="*/ 4806232 h 6367460"/>
              <a:gd name="connsiteX4" fmla="*/ 2773179 w 5549832"/>
              <a:gd name="connsiteY4" fmla="*/ 6367460 h 6367460"/>
              <a:gd name="connsiteX5" fmla="*/ 29 w 5549832"/>
              <a:gd name="connsiteY5" fmla="*/ 4772836 h 6367460"/>
              <a:gd name="connsiteX6" fmla="*/ 0 w 5549832"/>
              <a:gd name="connsiteY6" fmla="*/ 1561228 h 636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49832" h="6367460">
                <a:moveTo>
                  <a:pt x="0" y="1561228"/>
                </a:moveTo>
                <a:lnTo>
                  <a:pt x="2776683" y="0"/>
                </a:lnTo>
                <a:lnTo>
                  <a:pt x="5549832" y="1572322"/>
                </a:lnTo>
                <a:cubicBezTo>
                  <a:pt x="5546124" y="2650292"/>
                  <a:pt x="5542417" y="3728262"/>
                  <a:pt x="5538709" y="4806232"/>
                </a:cubicBezTo>
                <a:lnTo>
                  <a:pt x="2773179" y="6367460"/>
                </a:lnTo>
                <a:lnTo>
                  <a:pt x="29" y="4772836"/>
                </a:lnTo>
                <a:cubicBezTo>
                  <a:pt x="19" y="3702300"/>
                  <a:pt x="10" y="2631764"/>
                  <a:pt x="0" y="156122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3241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4;p13">
            <a:extLst>
              <a:ext uri="{FF2B5EF4-FFF2-40B4-BE49-F238E27FC236}">
                <a16:creationId xmlns:a16="http://schemas.microsoft.com/office/drawing/2014/main" id="{80395E20-13B5-4695-B672-497677360D34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4;p13">
            <a:extLst>
              <a:ext uri="{FF2B5EF4-FFF2-40B4-BE49-F238E27FC236}">
                <a16:creationId xmlns:a16="http://schemas.microsoft.com/office/drawing/2014/main" id="{9901ED03-DC66-8372-B7A7-FBC33A1C60CF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2CFEABB2-01AD-0E3E-5DAC-27893D7C31DF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8387A7-BA16-AF37-8943-D6755A76C365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FBCEED43-73D9-B6FD-C4A6-606A45CC348E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3D9C6D7-232C-BDE4-A3C6-D886D995D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7856C249-28A5-3B07-2DE3-E4F48E29F236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FB3BDE5-7A24-E189-BED8-5D23E29A9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C9626-D463-4EDA-AAFA-D52D0C2E0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131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</a:defRPr>
            </a:lvl1pPr>
            <a:lvl2pPr>
              <a:defRPr sz="274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2pPr>
            <a:lvl3pPr>
              <a:defRPr sz="2348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3pPr>
            <a:lvl4pPr>
              <a:defRPr sz="1957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4pPr>
            <a:lvl5pPr>
              <a:defRPr sz="1957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5pPr>
            <a:lvl6pPr>
              <a:defRPr sz="1957"/>
            </a:lvl6pPr>
            <a:lvl7pPr>
              <a:defRPr sz="1957"/>
            </a:lvl7pPr>
            <a:lvl8pPr>
              <a:defRPr sz="1957"/>
            </a:lvl8pPr>
            <a:lvl9pPr>
              <a:defRPr sz="19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C6A63-1C7E-4B45-B27D-939A4B4E2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038225"/>
            <a:ext cx="3932237" cy="4810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65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1pPr>
            <a:lvl2pPr marL="447303" indent="0">
              <a:buNone/>
              <a:defRPr sz="1370"/>
            </a:lvl2pPr>
            <a:lvl3pPr marL="894606" indent="0">
              <a:buNone/>
              <a:defRPr sz="1174"/>
            </a:lvl3pPr>
            <a:lvl4pPr marL="1341908" indent="0">
              <a:buNone/>
              <a:defRPr sz="978"/>
            </a:lvl4pPr>
            <a:lvl5pPr marL="1789211" indent="0">
              <a:buNone/>
              <a:defRPr sz="978"/>
            </a:lvl5pPr>
            <a:lvl6pPr marL="2236514" indent="0">
              <a:buNone/>
              <a:defRPr sz="978"/>
            </a:lvl6pPr>
            <a:lvl7pPr marL="2683817" indent="0">
              <a:buNone/>
              <a:defRPr sz="978"/>
            </a:lvl7pPr>
            <a:lvl8pPr marL="3131120" indent="0">
              <a:buNone/>
              <a:defRPr sz="978"/>
            </a:lvl8pPr>
            <a:lvl9pPr marL="3578423" indent="0">
              <a:buNone/>
              <a:defRPr sz="9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19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4;p13">
            <a:extLst>
              <a:ext uri="{FF2B5EF4-FFF2-40B4-BE49-F238E27FC236}">
                <a16:creationId xmlns:a16="http://schemas.microsoft.com/office/drawing/2014/main" id="{A725CC57-3FA5-2802-D912-8470703D2371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4;p13">
            <a:extLst>
              <a:ext uri="{FF2B5EF4-FFF2-40B4-BE49-F238E27FC236}">
                <a16:creationId xmlns:a16="http://schemas.microsoft.com/office/drawing/2014/main" id="{D8E984FE-EDC4-6491-9CDF-4E286CB8FC4F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073F968-AC3A-72CE-1792-F0BAA3E5B020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3906AB-B5C3-9FC3-D934-2CE6C29599E0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1E9D81B-1921-8E46-9F33-237E1FC7001A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2313C4-AEA6-EB98-CDB5-84952409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13E6E657-EAC8-A9A3-E09E-687DFF4FE663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25C7B0E9-2040-6A79-052F-8428793AA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3CEB3-CCF7-428E-80C2-5D442E378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3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</a:defRPr>
            </a:lvl1pPr>
            <a:lvl2pPr marL="447303" indent="0">
              <a:buNone/>
              <a:defRPr sz="2740"/>
            </a:lvl2pPr>
            <a:lvl3pPr marL="894606" indent="0">
              <a:buNone/>
              <a:defRPr sz="2348"/>
            </a:lvl3pPr>
            <a:lvl4pPr marL="1341908" indent="0">
              <a:buNone/>
              <a:defRPr sz="1957"/>
            </a:lvl4pPr>
            <a:lvl5pPr marL="1789211" indent="0">
              <a:buNone/>
              <a:defRPr sz="1957"/>
            </a:lvl5pPr>
            <a:lvl6pPr marL="2236514" indent="0">
              <a:buNone/>
              <a:defRPr sz="1957"/>
            </a:lvl6pPr>
            <a:lvl7pPr marL="2683817" indent="0">
              <a:buNone/>
              <a:defRPr sz="1957"/>
            </a:lvl7pPr>
            <a:lvl8pPr marL="3131120" indent="0">
              <a:buNone/>
              <a:defRPr sz="1957"/>
            </a:lvl8pPr>
            <a:lvl9pPr marL="3578423" indent="0">
              <a:buNone/>
              <a:defRPr sz="1957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70F7B128-1A32-D66E-A310-DEEE3CDC64BD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839789" y="1038225"/>
            <a:ext cx="3932237" cy="4810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65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1pPr>
            <a:lvl2pPr marL="447303" indent="0">
              <a:buNone/>
              <a:defRPr sz="1370"/>
            </a:lvl2pPr>
            <a:lvl3pPr marL="894606" indent="0">
              <a:buNone/>
              <a:defRPr sz="1174"/>
            </a:lvl3pPr>
            <a:lvl4pPr marL="1341908" indent="0">
              <a:buNone/>
              <a:defRPr sz="978"/>
            </a:lvl4pPr>
            <a:lvl5pPr marL="1789211" indent="0">
              <a:buNone/>
              <a:defRPr sz="978"/>
            </a:lvl5pPr>
            <a:lvl6pPr marL="2236514" indent="0">
              <a:buNone/>
              <a:defRPr sz="978"/>
            </a:lvl6pPr>
            <a:lvl7pPr marL="2683817" indent="0">
              <a:buNone/>
              <a:defRPr sz="978"/>
            </a:lvl7pPr>
            <a:lvl8pPr marL="3131120" indent="0">
              <a:buNone/>
              <a:defRPr sz="978"/>
            </a:lvl8pPr>
            <a:lvl9pPr marL="3578423" indent="0">
              <a:buNone/>
              <a:defRPr sz="9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240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4;p13">
            <a:extLst>
              <a:ext uri="{FF2B5EF4-FFF2-40B4-BE49-F238E27FC236}">
                <a16:creationId xmlns:a16="http://schemas.microsoft.com/office/drawing/2014/main" id="{C049ECBD-524A-CB1E-2254-A4BE288F5B5A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82"/>
          <a:stretch/>
        </p:blipFill>
        <p:spPr>
          <a:xfrm>
            <a:off x="-761" y="5030964"/>
            <a:ext cx="12192000" cy="131797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EC02886-A70C-2ABC-8769-5C3F256432F5}"/>
              </a:ext>
            </a:extLst>
          </p:cNvPr>
          <p:cNvGrpSpPr/>
          <p:nvPr/>
        </p:nvGrpSpPr>
        <p:grpSpPr>
          <a:xfrm>
            <a:off x="3357351" y="4166695"/>
            <a:ext cx="5387650" cy="706042"/>
            <a:chOff x="3069825" y="4290034"/>
            <a:chExt cx="5387650" cy="70604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D3E3534-A547-5B94-67B8-BD3A11D90C96}"/>
                </a:ext>
              </a:extLst>
            </p:cNvPr>
            <p:cNvSpPr txBox="1"/>
            <p:nvPr/>
          </p:nvSpPr>
          <p:spPr>
            <a:xfrm>
              <a:off x="3555231" y="4381445"/>
              <a:ext cx="4902244" cy="51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IN" sz="2740" b="1">
                  <a:solidFill>
                    <a:srgbClr val="00447D"/>
                  </a:solidFill>
                  <a:cs typeface="Segoe UI Semibold" panose="020B0702040204020203" pitchFamily="34" charset="0"/>
                </a:rPr>
                <a:t>A Hinduja Group Company </a:t>
              </a:r>
              <a:endParaRPr lang="en-IN" sz="2740">
                <a:solidFill>
                  <a:srgbClr val="00447D"/>
                </a:solidFill>
                <a:cs typeface="Segoe UI Semibold" panose="020B0702040204020203" pitchFamily="34" charset="0"/>
              </a:endParaRPr>
            </a:p>
          </p:txBody>
        </p:sp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B4EE9120-6D42-5F20-C07D-6722205C9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825" y="4290034"/>
              <a:ext cx="714375" cy="706042"/>
            </a:xfrm>
            <a:prstGeom prst="rect">
              <a:avLst/>
            </a:prstGeom>
          </p:spPr>
        </p:pic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AB65E780-617A-654D-45A1-9592A70FEAC6}"/>
              </a:ext>
            </a:extLst>
          </p:cNvPr>
          <p:cNvSpPr/>
          <p:nvPr/>
        </p:nvSpPr>
        <p:spPr>
          <a:xfrm>
            <a:off x="4826400" y="1560740"/>
            <a:ext cx="2539200" cy="2539200"/>
          </a:xfrm>
          <a:prstGeom prst="ellipse">
            <a:avLst/>
          </a:prstGeom>
          <a:gradFill rotWithShape="1">
            <a:gsLst>
              <a:gs pos="0">
                <a:srgbClr val="4472C4">
                  <a:satMod val="103000"/>
                  <a:lumMod val="102000"/>
                  <a:tint val="94000"/>
                </a:srgbClr>
              </a:gs>
              <a:gs pos="50000">
                <a:srgbClr val="4472C4">
                  <a:satMod val="110000"/>
                  <a:lumMod val="100000"/>
                  <a:shade val="100000"/>
                </a:srgbClr>
              </a:gs>
              <a:gs pos="100000">
                <a:srgbClr val="4472C4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9460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76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CCD423-8AFF-E670-05D4-7719669F17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639" y="2259921"/>
            <a:ext cx="1696723" cy="9377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C6703E-FCC8-3B1B-2DE0-B62DE7FBE80B}"/>
              </a:ext>
            </a:extLst>
          </p:cNvPr>
          <p:cNvSpPr txBox="1"/>
          <p:nvPr/>
        </p:nvSpPr>
        <p:spPr>
          <a:xfrm>
            <a:off x="3654403" y="5246319"/>
            <a:ext cx="4902244" cy="574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3131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 Semibold" panose="020B0702040204020203" pitchFamily="34" charset="0"/>
              </a:rPr>
              <a:t>Thank You</a:t>
            </a:r>
            <a:endParaRPr lang="en-IN" sz="3131" dirty="0">
              <a:solidFill>
                <a:schemeClr val="tx1">
                  <a:lumMod val="75000"/>
                  <a:lumOff val="25000"/>
                </a:schemeClr>
              </a:solidFill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563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0CD5B7-F142-0163-EF24-25472337E072}"/>
              </a:ext>
            </a:extLst>
          </p:cNvPr>
          <p:cNvSpPr/>
          <p:nvPr/>
        </p:nvSpPr>
        <p:spPr>
          <a:xfrm>
            <a:off x="-760" y="6339841"/>
            <a:ext cx="12198981" cy="518159"/>
          </a:xfrm>
          <a:prstGeom prst="roundRect">
            <a:avLst>
              <a:gd name="adj" fmla="val 0"/>
            </a:avLst>
          </a:prstGeom>
          <a:solidFill>
            <a:srgbClr val="00468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65" b="1"/>
          </a:p>
        </p:txBody>
      </p:sp>
      <p:pic>
        <p:nvPicPr>
          <p:cNvPr id="5" name="Picture 4" descr="A group of trucks in a line&#10;&#10;Description automatically generated">
            <a:extLst>
              <a:ext uri="{FF2B5EF4-FFF2-40B4-BE49-F238E27FC236}">
                <a16:creationId xmlns:a16="http://schemas.microsoft.com/office/drawing/2014/main" id="{6DA185AD-B1D9-A5C7-70C7-4A91856D8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59252"/>
            <a:ext cx="12198220" cy="6861498"/>
          </a:xfrm>
          <a:prstGeom prst="rect">
            <a:avLst/>
          </a:prstGeom>
        </p:spPr>
      </p:pic>
      <p:pic>
        <p:nvPicPr>
          <p:cNvPr id="6" name="Picture 5" descr="A drawing of a plane&#10;&#10;Description automatically generated">
            <a:extLst>
              <a:ext uri="{FF2B5EF4-FFF2-40B4-BE49-F238E27FC236}">
                <a16:creationId xmlns:a16="http://schemas.microsoft.com/office/drawing/2014/main" id="{6CF10885-7137-46C2-9C21-229E423C54F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8339" flipH="1">
            <a:off x="8946133" y="1624315"/>
            <a:ext cx="2097891" cy="972443"/>
          </a:xfrm>
          <a:prstGeom prst="rect">
            <a:avLst/>
          </a:prstGeom>
        </p:spPr>
      </p:pic>
      <p:pic>
        <p:nvPicPr>
          <p:cNvPr id="8" name="Picture 7" descr="A logo on a black background&#10;&#10;Description automatically generated">
            <a:extLst>
              <a:ext uri="{FF2B5EF4-FFF2-40B4-BE49-F238E27FC236}">
                <a16:creationId xmlns:a16="http://schemas.microsoft.com/office/drawing/2014/main" id="{D0F39788-ED57-87E8-956F-FF5A84BF50C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224" y="127611"/>
            <a:ext cx="3059825" cy="17032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720055-2E5D-BEEA-9672-08249B83F76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82"/>
          <a:stretch/>
        </p:blipFill>
        <p:spPr>
          <a:xfrm>
            <a:off x="-761" y="4941011"/>
            <a:ext cx="12192000" cy="13179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E23D47-8051-ECF3-97D6-CCB0DC32D6CF}"/>
              </a:ext>
            </a:extLst>
          </p:cNvPr>
          <p:cNvSpPr txBox="1"/>
          <p:nvPr/>
        </p:nvSpPr>
        <p:spPr>
          <a:xfrm>
            <a:off x="3644878" y="5156366"/>
            <a:ext cx="4902244" cy="574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3131" b="1">
                <a:solidFill>
                  <a:srgbClr val="004685"/>
                </a:solidFill>
                <a:cs typeface="Segoe UI Semibold" panose="020B0702040204020203" pitchFamily="34" charset="0"/>
              </a:rPr>
              <a:t>Thank You</a:t>
            </a:r>
            <a:endParaRPr lang="en-IN" sz="3131">
              <a:solidFill>
                <a:srgbClr val="004685"/>
              </a:solidFill>
              <a:cs typeface="Segoe UI Semibold" panose="020B07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D9B8AC1-6811-A79C-B8C2-CBA54B9A5EA3}"/>
              </a:ext>
            </a:extLst>
          </p:cNvPr>
          <p:cNvGrpSpPr/>
          <p:nvPr/>
        </p:nvGrpSpPr>
        <p:grpSpPr>
          <a:xfrm>
            <a:off x="4886961" y="6433712"/>
            <a:ext cx="2772629" cy="360001"/>
            <a:chOff x="4231541" y="6138419"/>
            <a:chExt cx="4670386" cy="63643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52FB526-078D-EB37-1A98-7115C0BAD3F5}"/>
                </a:ext>
              </a:extLst>
            </p:cNvPr>
            <p:cNvSpPr txBox="1"/>
            <p:nvPr/>
          </p:nvSpPr>
          <p:spPr>
            <a:xfrm>
              <a:off x="4231541" y="6182746"/>
              <a:ext cx="4670386" cy="535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IN" sz="1370">
                  <a:solidFill>
                    <a:schemeClr val="bg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A Hinduja Group Company 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D8F277C-33F7-8FB5-4227-AB8E495FF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38562" y="6138419"/>
              <a:ext cx="648000" cy="6364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9332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_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4;p13">
            <a:extLst>
              <a:ext uri="{FF2B5EF4-FFF2-40B4-BE49-F238E27FC236}">
                <a16:creationId xmlns:a16="http://schemas.microsoft.com/office/drawing/2014/main" id="{BE9DEEEF-53D2-CF3C-5EA4-D5989B16960C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4;p13">
            <a:extLst>
              <a:ext uri="{FF2B5EF4-FFF2-40B4-BE49-F238E27FC236}">
                <a16:creationId xmlns:a16="http://schemas.microsoft.com/office/drawing/2014/main" id="{A2873DAA-3BA5-2726-EB60-A479F6784582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956D26B-FD72-558A-7268-BBAE38AED5A5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6F2265-19A8-2D69-EAF9-80EF38D5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B8B6E2B-1722-EE17-6558-64FF2D41580F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72D76D5-F98D-2A9B-288C-1F66227F1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86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_withou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54CBDBBA-DE16-166D-6480-B8309C5E43AD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4;p13">
            <a:extLst>
              <a:ext uri="{FF2B5EF4-FFF2-40B4-BE49-F238E27FC236}">
                <a16:creationId xmlns:a16="http://schemas.microsoft.com/office/drawing/2014/main" id="{D739829A-AD63-6258-24ED-8F6F0FC73C45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730B3AA-83FB-856F-D7AB-9FD1537DC9DD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CC0752-AC1E-A49A-648E-C7A034E6380A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B434B384-F4BE-082D-0408-11D587E22DDE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1081B22-C8E0-2F49-B793-666E28E60885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849465D9-781F-3D17-418F-43DC47E56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3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format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562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47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48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4;p13">
            <a:extLst>
              <a:ext uri="{FF2B5EF4-FFF2-40B4-BE49-F238E27FC236}">
                <a16:creationId xmlns:a16="http://schemas.microsoft.com/office/drawing/2014/main" id="{715329DE-0040-2023-4122-0A3AA867C917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0393CD39-4531-28C4-D8B4-B3D05FE4B6E8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C6EB4DE-477D-74FC-36A7-AA721EA0B198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D29B5DD-9914-A297-AB47-0D880325E981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1510952-0089-8EBD-C357-E3A57E9D32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_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4;p13">
            <a:extLst>
              <a:ext uri="{FF2B5EF4-FFF2-40B4-BE49-F238E27FC236}">
                <a16:creationId xmlns:a16="http://schemas.microsoft.com/office/drawing/2014/main" id="{679EA655-D100-7A89-6118-9C259F3926B9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54;p13">
            <a:extLst>
              <a:ext uri="{FF2B5EF4-FFF2-40B4-BE49-F238E27FC236}">
                <a16:creationId xmlns:a16="http://schemas.microsoft.com/office/drawing/2014/main" id="{44CAEAE9-F820-D9D9-C954-A3D0D35EF296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241866F4-F0B5-2903-605E-4DFE6931E3E6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5ABD6E-6561-C10A-7CDD-3B0E3B1D7AD8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3B93F95-6CB6-F6C8-3A11-27268341F54F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5AFEABC-8720-98D9-0581-62B9D59F8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91C633A7-5995-975B-84B9-8712F0DB993E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6A00EB8-D1D1-9C98-359C-A9B0EED169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2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 Slide_ header_3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4;p13">
            <a:extLst>
              <a:ext uri="{FF2B5EF4-FFF2-40B4-BE49-F238E27FC236}">
                <a16:creationId xmlns:a16="http://schemas.microsoft.com/office/drawing/2014/main" id="{679EA655-D100-7A89-6118-9C259F3926B9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54;p13">
            <a:extLst>
              <a:ext uri="{FF2B5EF4-FFF2-40B4-BE49-F238E27FC236}">
                <a16:creationId xmlns:a16="http://schemas.microsoft.com/office/drawing/2014/main" id="{44CAEAE9-F820-D9D9-C954-A3D0D35EF296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241866F4-F0B5-2903-605E-4DFE6931E3E6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5ABD6E-6561-C10A-7CDD-3B0E3B1D7AD8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3B93F95-6CB6-F6C8-3A11-27268341F54F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5AFEABC-8720-98D9-0581-62B9D59F8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10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91C633A7-5995-975B-84B9-8712F0DB993E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2" name="object 3">
            <a:extLst>
              <a:ext uri="{FF2B5EF4-FFF2-40B4-BE49-F238E27FC236}">
                <a16:creationId xmlns:a16="http://schemas.microsoft.com/office/drawing/2014/main" id="{B99C2475-AC7A-23E6-CA5E-86F41C6C8F8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58204" y="6235898"/>
            <a:ext cx="1432398" cy="62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6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48217EDA-590A-9BE4-373D-3D6FCA04E8EF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54;p13">
            <a:extLst>
              <a:ext uri="{FF2B5EF4-FFF2-40B4-BE49-F238E27FC236}">
                <a16:creationId xmlns:a16="http://schemas.microsoft.com/office/drawing/2014/main" id="{BA5A0195-02C9-8D9B-E6F7-8B4F5EE10010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2805ECF8-1A9E-5CAD-2CE5-4DEB00D5519B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B5CD2C-DADA-448D-F0AB-5AAE3D6462F3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9C4B5983-531E-3A58-67FD-44729BBF99B8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9CDB680-2AA6-BC0E-3093-2486A9948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A8140D3D-379F-2F42-B245-0D809A62A49D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A265BFD-87AA-E118-91E7-2C838A6D2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310436CD-2D28-E5B7-C6B0-08EEBDF08C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1" y="1449389"/>
            <a:ext cx="10515600" cy="4728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707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AFD6DCE9-F8E9-8321-04C0-DA163334E57A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54;p13">
            <a:extLst>
              <a:ext uri="{FF2B5EF4-FFF2-40B4-BE49-F238E27FC236}">
                <a16:creationId xmlns:a16="http://schemas.microsoft.com/office/drawing/2014/main" id="{B2585906-825E-C6B5-7D34-26B1DAA70ABA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6116081-807B-E73A-F939-5AF82DD14681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E145C95-B898-D429-0E14-2F8596FCBB71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E247499-3A1B-8C16-B3E5-08F9DD799A77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4337E0E-E944-3280-DA26-6582BE45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2372B3A4-8E50-257E-7439-23899D7BFCD6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1C704F4-26B8-379D-88AD-3F9581A546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0DAA76C-FF00-4289-9FC8-5574D20359D9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94625"/>
            <a:ext cx="10515599" cy="45831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31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4DC61F45-3DD8-3748-1623-3F6558646895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26A2168D-130D-773B-91D7-FA79E785EA8F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FA933C5-2274-95D5-C865-C10DBAF04E3F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19F1CA-28CA-D778-AC3A-9B817082CB3A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4233BB1-8D21-5629-86EB-6D732A00A892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BF3E67C-DB42-390E-9B22-F25FBAEC1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4887460-C9A6-C9D3-E499-50F73DA1C4D0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8112ABC6-B642-0E0F-3BA1-7DF541916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A7BEAF9-C928-4F9D-9072-7378BAC20E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1449388"/>
            <a:ext cx="5257800" cy="47291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906631-8FF7-4B7D-B208-1E70F7C0F9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449389"/>
            <a:ext cx="5041900" cy="4728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882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4;p13">
            <a:extLst>
              <a:ext uri="{FF2B5EF4-FFF2-40B4-BE49-F238E27FC236}">
                <a16:creationId xmlns:a16="http://schemas.microsoft.com/office/drawing/2014/main" id="{2FCAB10F-D70F-AAC0-AF2B-5B1609BA85D3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4;p13">
            <a:extLst>
              <a:ext uri="{FF2B5EF4-FFF2-40B4-BE49-F238E27FC236}">
                <a16:creationId xmlns:a16="http://schemas.microsoft.com/office/drawing/2014/main" id="{A385A931-B462-0C93-E5C9-E8028E39F887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63B37CD-4284-1F65-FBE6-308536C5345B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D43B79-A822-3297-50B8-F61697B3A468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AA361F60-7184-C0B8-8AC4-FE781F425198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75107A6-EEAD-5EBA-5734-7596A492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5BDCF101-B849-0C51-F45C-756C40C022A7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24F341A0-2149-9F75-6DEF-5FEA0B6C1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D324D-39A3-4E38-8ADF-104DF807D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9159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48" b="1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1pPr>
            <a:lvl2pPr marL="447303" indent="0">
              <a:buNone/>
              <a:defRPr sz="1957" b="1"/>
            </a:lvl2pPr>
            <a:lvl3pPr marL="894606" indent="0">
              <a:buNone/>
              <a:defRPr sz="1761" b="1"/>
            </a:lvl3pPr>
            <a:lvl4pPr marL="1341908" indent="0">
              <a:buNone/>
              <a:defRPr sz="1565" b="1"/>
            </a:lvl4pPr>
            <a:lvl5pPr marL="1789211" indent="0">
              <a:buNone/>
              <a:defRPr sz="1565" b="1"/>
            </a:lvl5pPr>
            <a:lvl6pPr marL="2236514" indent="0">
              <a:buNone/>
              <a:defRPr sz="1565" b="1"/>
            </a:lvl6pPr>
            <a:lvl7pPr marL="2683817" indent="0">
              <a:buNone/>
              <a:defRPr sz="1565" b="1"/>
            </a:lvl7pPr>
            <a:lvl8pPr marL="3131120" indent="0">
              <a:buNone/>
              <a:defRPr sz="1565" b="1"/>
            </a:lvl8pPr>
            <a:lvl9pPr marL="3578423" indent="0">
              <a:buNone/>
              <a:defRPr sz="15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3510C-1688-446C-A8C8-7C172F55D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32F9A-C907-4E24-9E4B-0D4DC75A3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9159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48" b="1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</a:defRPr>
            </a:lvl1pPr>
            <a:lvl2pPr marL="447303" indent="0">
              <a:buNone/>
              <a:defRPr sz="1957" b="1"/>
            </a:lvl2pPr>
            <a:lvl3pPr marL="894606" indent="0">
              <a:buNone/>
              <a:defRPr sz="1761" b="1"/>
            </a:lvl3pPr>
            <a:lvl4pPr marL="1341908" indent="0">
              <a:buNone/>
              <a:defRPr sz="1565" b="1"/>
            </a:lvl4pPr>
            <a:lvl5pPr marL="1789211" indent="0">
              <a:buNone/>
              <a:defRPr sz="1565" b="1"/>
            </a:lvl5pPr>
            <a:lvl6pPr marL="2236514" indent="0">
              <a:buNone/>
              <a:defRPr sz="1565" b="1"/>
            </a:lvl6pPr>
            <a:lvl7pPr marL="2683817" indent="0">
              <a:buNone/>
              <a:defRPr sz="1565" b="1"/>
            </a:lvl7pPr>
            <a:lvl8pPr marL="3131120" indent="0">
              <a:buNone/>
              <a:defRPr sz="1565" b="1"/>
            </a:lvl8pPr>
            <a:lvl9pPr marL="3578423" indent="0">
              <a:buNone/>
              <a:defRPr sz="15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96F67A-D138-4D6A-A14D-6FF2F8CBCA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459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9992780A-DA96-7BAB-612E-64D4FA0CF47B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0" y="0"/>
            <a:ext cx="12191998" cy="6838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451CD795-6797-9253-167D-94CF2F4AF765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-5862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1B1F596-924B-0B1F-6E34-1DC6D4573FFE}"/>
              </a:ext>
            </a:extLst>
          </p:cNvPr>
          <p:cNvSpPr txBox="1">
            <a:spLocks/>
          </p:cNvSpPr>
          <p:nvPr/>
        </p:nvSpPr>
        <p:spPr>
          <a:xfrm>
            <a:off x="70030" y="6505723"/>
            <a:ext cx="1684127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© Hinduja Tech Limited 2025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0D9934-462C-290B-D723-FA321A2DA59C}"/>
              </a:ext>
            </a:extLst>
          </p:cNvPr>
          <p:cNvCxnSpPr>
            <a:cxnSpLocks/>
          </p:cNvCxnSpPr>
          <p:nvPr/>
        </p:nvCxnSpPr>
        <p:spPr>
          <a:xfrm>
            <a:off x="534131" y="728663"/>
            <a:ext cx="8886094" cy="0"/>
          </a:xfrm>
          <a:prstGeom prst="line">
            <a:avLst/>
          </a:prstGeom>
          <a:ln>
            <a:solidFill>
              <a:srgbClr val="1560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DD39B5C3-6BB2-0545-95EF-4488CB3A8B03}"/>
              </a:ext>
            </a:extLst>
          </p:cNvPr>
          <p:cNvSpPr/>
          <p:nvPr/>
        </p:nvSpPr>
        <p:spPr>
          <a:xfrm>
            <a:off x="9411426" y="693495"/>
            <a:ext cx="70338" cy="70338"/>
          </a:xfrm>
          <a:prstGeom prst="ellipse">
            <a:avLst/>
          </a:prstGeom>
          <a:noFill/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9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BF9985-BB35-51F5-7A3A-138898DB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34267"/>
            <a:ext cx="10515600" cy="6467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131" b="1">
                <a:solidFill>
                  <a:srgbClr val="0A4D8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D03B07B-3AA3-D1C2-28F4-98BD6E265974}"/>
              </a:ext>
            </a:extLst>
          </p:cNvPr>
          <p:cNvSpPr txBox="1">
            <a:spLocks/>
          </p:cNvSpPr>
          <p:nvPr/>
        </p:nvSpPr>
        <p:spPr>
          <a:xfrm>
            <a:off x="5880000" y="6455939"/>
            <a:ext cx="432000" cy="2950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946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en-US" sz="97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pPr marL="0" marR="0" lvl="0" indent="0" algn="ctr" defTabSz="8946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78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B58CD0A5-52B8-E0BA-4F64-1756B9B188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1536" y="6455939"/>
            <a:ext cx="1668509" cy="295063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518518-CDB9-4CD7-8AD9-D18A8E86F5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438276"/>
            <a:ext cx="5041900" cy="4740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3" name="Chart Placeholder 12">
            <a:extLst>
              <a:ext uri="{FF2B5EF4-FFF2-40B4-BE49-F238E27FC236}">
                <a16:creationId xmlns:a16="http://schemas.microsoft.com/office/drawing/2014/main" id="{49B09FFB-FAD1-492C-98AE-61276194254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096000" y="1438276"/>
            <a:ext cx="5257800" cy="4740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73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sldNum="0" hdr="0" dt="0"/>
  <p:txStyles>
    <p:titleStyle>
      <a:lvl1pPr algn="l" defTabSz="894606" rtl="0" eaLnBrk="1" latinLnBrk="0" hangingPunct="1">
        <a:lnSpc>
          <a:spcPct val="90000"/>
        </a:lnSpc>
        <a:spcBef>
          <a:spcPct val="0"/>
        </a:spcBef>
        <a:buNone/>
        <a:defRPr sz="43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651" indent="-223651" algn="l" defTabSz="894606" rtl="0" eaLnBrk="1" latinLnBrk="0" hangingPunct="1">
        <a:lnSpc>
          <a:spcPct val="90000"/>
        </a:lnSpc>
        <a:spcBef>
          <a:spcPts val="978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70955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2pPr>
      <a:lvl3pPr marL="1118257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957" kern="1200">
          <a:solidFill>
            <a:schemeClr val="tx1"/>
          </a:solidFill>
          <a:latin typeface="+mn-lt"/>
          <a:ea typeface="+mn-ea"/>
          <a:cs typeface="+mn-cs"/>
        </a:defRPr>
      </a:lvl3pPr>
      <a:lvl4pPr marL="1565560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4pPr>
      <a:lvl5pPr marL="2012863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5pPr>
      <a:lvl6pPr marL="2460166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6pPr>
      <a:lvl7pPr marL="2907468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7pPr>
      <a:lvl8pPr marL="3354772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8pPr>
      <a:lvl9pPr marL="3802074" indent="-223651" algn="l" defTabSz="894606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1pPr>
      <a:lvl2pPr marL="447303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2pPr>
      <a:lvl3pPr marL="894606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3pPr>
      <a:lvl4pPr marL="1341908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4pPr>
      <a:lvl5pPr marL="1789211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5pPr>
      <a:lvl6pPr marL="2236514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6pPr>
      <a:lvl7pPr marL="2683817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7pPr>
      <a:lvl8pPr marL="3131120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8pPr>
      <a:lvl9pPr marL="3578423" algn="l" defTabSz="894606" rtl="0" eaLnBrk="1" latinLnBrk="0" hangingPunct="1">
        <a:defRPr sz="17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241C348-8F32-461F-5B1F-AC4AB6EE9064}"/>
              </a:ext>
            </a:extLst>
          </p:cNvPr>
          <p:cNvCxnSpPr>
            <a:cxnSpLocks/>
          </p:cNvCxnSpPr>
          <p:nvPr/>
        </p:nvCxnSpPr>
        <p:spPr>
          <a:xfrm flipH="1" flipV="1">
            <a:off x="5649073" y="1441548"/>
            <a:ext cx="5154" cy="346581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7" name="object 7"/>
          <p:cNvSpPr/>
          <p:nvPr/>
        </p:nvSpPr>
        <p:spPr>
          <a:xfrm>
            <a:off x="4518239" y="2419235"/>
            <a:ext cx="170983" cy="2839968"/>
          </a:xfrm>
          <a:custGeom>
            <a:avLst/>
            <a:gdLst/>
            <a:ahLst/>
            <a:cxnLst/>
            <a:rect l="l" t="t" r="r" b="b"/>
            <a:pathLst>
              <a:path w="314960" h="3287395">
                <a:moveTo>
                  <a:pt x="314833" y="0"/>
                </a:moveTo>
                <a:lnTo>
                  <a:pt x="0" y="0"/>
                </a:lnTo>
                <a:lnTo>
                  <a:pt x="0" y="3286887"/>
                </a:lnTo>
                <a:lnTo>
                  <a:pt x="313309" y="328688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491" kern="0" dirty="0">
              <a:solidFill>
                <a:sysClr val="windowText" lastClr="000000"/>
              </a:solidFill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32766" y="68443"/>
            <a:ext cx="8709239" cy="495606"/>
          </a:xfrm>
          <a:prstGeom prst="rect">
            <a:avLst/>
          </a:prstGeom>
        </p:spPr>
        <p:txBody>
          <a:bodyPr vert="horz" wrap="square" lIns="0" tIns="13674" rIns="0" bIns="0" rtlCol="0" anchor="b">
            <a:spAutoFit/>
          </a:bodyPr>
          <a:lstStyle/>
          <a:p>
            <a:pPr marL="10518">
              <a:lnSpc>
                <a:spcPct val="100000"/>
              </a:lnSpc>
              <a:spcBef>
                <a:spcPts val="108"/>
              </a:spcBef>
            </a:pPr>
            <a:r>
              <a:rPr spc="-8" dirty="0"/>
              <a:t>Organization</a:t>
            </a:r>
            <a:r>
              <a:rPr spc="-112" dirty="0"/>
              <a:t> </a:t>
            </a:r>
            <a:r>
              <a:rPr spc="-8" dirty="0"/>
              <a:t>Structure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678646" y="967693"/>
            <a:ext cx="1922238" cy="546427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739" kern="0" spc="-21" dirty="0">
                <a:solidFill>
                  <a:srgbClr val="FFFFFF"/>
                </a:solidFill>
                <a:latin typeface="Calibri"/>
                <a:cs typeface="Calibri"/>
              </a:rPr>
              <a:t>CEO</a:t>
            </a:r>
            <a:endParaRPr sz="173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>
              <a:spcBef>
                <a:spcPts val="17"/>
              </a:spcBef>
            </a:pPr>
            <a:r>
              <a:rPr sz="1739" b="1" kern="0" dirty="0">
                <a:solidFill>
                  <a:srgbClr val="FFFFFF"/>
                </a:solidFill>
                <a:latin typeface="Calibri"/>
                <a:cs typeface="Calibri"/>
              </a:rPr>
              <a:t>Kumar</a:t>
            </a:r>
            <a:r>
              <a:rPr sz="1739" b="1" kern="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39" b="1" kern="0" spc="-8" dirty="0">
                <a:solidFill>
                  <a:srgbClr val="FFFFFF"/>
                </a:solidFill>
                <a:latin typeface="Calibri"/>
                <a:cs typeface="Calibri"/>
              </a:rPr>
              <a:t>Prabhas</a:t>
            </a:r>
            <a:endParaRPr sz="173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74473" y="1031593"/>
            <a:ext cx="1994290" cy="397656"/>
          </a:xfrm>
          <a:prstGeom prst="rect">
            <a:avLst/>
          </a:prstGeom>
          <a:solidFill>
            <a:srgbClr val="756F6F"/>
          </a:solidFill>
        </p:spPr>
        <p:txBody>
          <a:bodyPr vert="horz" wrap="square" lIns="0" tIns="40496" rIns="0" bIns="0" rtlCol="0">
            <a:spAutoFit/>
          </a:bodyPr>
          <a:lstStyle/>
          <a:p>
            <a:pPr algn="ctr" defTabSz="757306">
              <a:spcBef>
                <a:spcPts val="319"/>
              </a:spcBef>
            </a:pPr>
            <a:r>
              <a:rPr sz="1159" kern="0" dirty="0">
                <a:solidFill>
                  <a:srgbClr val="FFFFFF"/>
                </a:solidFill>
                <a:latin typeface="Calibri"/>
                <a:cs typeface="Calibri"/>
              </a:rPr>
              <a:t>Executive</a:t>
            </a:r>
            <a:r>
              <a:rPr sz="1159" kern="0" spc="-5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9" kern="0" spc="-8" dirty="0">
                <a:solidFill>
                  <a:srgbClr val="FFFFFF"/>
                </a:solidFill>
                <a:latin typeface="Calibri"/>
                <a:cs typeface="Calibri"/>
              </a:rPr>
              <a:t>Assistant</a:t>
            </a:r>
            <a:endParaRPr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>
              <a:spcBef>
                <a:spcPts val="12"/>
              </a:spcBef>
            </a:pPr>
            <a:r>
              <a:rPr sz="1159" b="1" kern="0" dirty="0">
                <a:solidFill>
                  <a:srgbClr val="FFFFFF"/>
                </a:solidFill>
                <a:latin typeface="Calibri"/>
                <a:cs typeface="Calibri"/>
              </a:rPr>
              <a:t>Sreevidiya</a:t>
            </a:r>
            <a:r>
              <a:rPr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 Sundararajan</a:t>
            </a:r>
            <a:endParaRPr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52769" y="2194991"/>
            <a:ext cx="2298271" cy="481533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22089" rIns="0" bIns="0" rtlCol="0">
            <a:spAutoFit/>
          </a:bodyPr>
          <a:lstStyle/>
          <a:p>
            <a:pPr marL="502767" defTabSz="757306">
              <a:spcBef>
                <a:spcPts val="174"/>
              </a:spcBef>
            </a:pP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BE,</a:t>
            </a:r>
            <a:r>
              <a:rPr sz="1367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EE,</a:t>
            </a:r>
            <a:r>
              <a:rPr sz="1367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VV,</a:t>
            </a:r>
            <a:r>
              <a:rPr sz="1367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VI,</a:t>
            </a:r>
            <a:r>
              <a:rPr sz="1367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67" kern="0" spc="-21" dirty="0">
                <a:solidFill>
                  <a:srgbClr val="FFFFFF"/>
                </a:solidFill>
                <a:latin typeface="Calibri"/>
                <a:cs typeface="Calibri"/>
              </a:rPr>
              <a:t>DTS</a:t>
            </a:r>
            <a:endParaRPr sz="1367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87438" defTabSz="757306">
              <a:spcBef>
                <a:spcPts val="339"/>
              </a:spcBef>
            </a:pPr>
            <a:r>
              <a:rPr sz="1367" b="1" kern="0" dirty="0">
                <a:solidFill>
                  <a:srgbClr val="FFFFFF"/>
                </a:solidFill>
                <a:latin typeface="Calibri"/>
                <a:cs typeface="Calibri"/>
              </a:rPr>
              <a:t>Md Faiz </a:t>
            </a:r>
            <a:r>
              <a:rPr sz="1367" b="1" kern="0" spc="-17" dirty="0">
                <a:solidFill>
                  <a:srgbClr val="FFFFFF"/>
                </a:solidFill>
                <a:latin typeface="Calibri"/>
                <a:cs typeface="Calibri"/>
              </a:rPr>
              <a:t>Ahmad</a:t>
            </a:r>
            <a:endParaRPr sz="1367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88152" y="1688974"/>
            <a:ext cx="2838479" cy="354810"/>
          </a:xfrm>
          <a:custGeom>
            <a:avLst/>
            <a:gdLst/>
            <a:ahLst/>
            <a:cxnLst/>
            <a:rect l="l" t="t" r="r" b="b"/>
            <a:pathLst>
              <a:path w="2781300" h="427355">
                <a:moveTo>
                  <a:pt x="2781045" y="0"/>
                </a:moveTo>
                <a:lnTo>
                  <a:pt x="0" y="0"/>
                </a:lnTo>
                <a:lnTo>
                  <a:pt x="0" y="427113"/>
                </a:lnTo>
                <a:lnTo>
                  <a:pt x="2781045" y="427113"/>
                </a:lnTo>
                <a:lnTo>
                  <a:pt x="2781045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47706" rIns="0" bIns="0" rtlCol="0"/>
          <a:lstStyle/>
          <a:p>
            <a:pPr algn="ctr" defTabSz="757306"/>
            <a:r>
              <a:rPr lang="en-IN" sz="1491" b="1" kern="0" spc="-8" dirty="0">
                <a:solidFill>
                  <a:srgbClr val="FFFFFF"/>
                </a:solidFill>
                <a:latin typeface="Calibri"/>
                <a:cs typeface="Calibri"/>
              </a:rPr>
              <a:t>OFFERINGS</a:t>
            </a:r>
            <a:endParaRPr sz="1491" kern="0" dirty="0">
              <a:solidFill>
                <a:sysClr val="windowText" lastClr="000000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72918" y="2118101"/>
            <a:ext cx="2672485" cy="468581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22089" rIns="0" bIns="0" rtlCol="0">
            <a:spAutoFit/>
          </a:bodyPr>
          <a:lstStyle/>
          <a:p>
            <a:pPr marL="1052" algn="ctr" defTabSz="757306">
              <a:spcBef>
                <a:spcPts val="174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Special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Projects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- Tecosim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 Integration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>
              <a:spcBef>
                <a:spcPts val="339"/>
              </a:spcBef>
            </a:pP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Udo</a:t>
            </a:r>
            <a:r>
              <a:rPr sz="1325" b="1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Jankowski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72918" y="2765140"/>
            <a:ext cx="2672485" cy="707158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31029" rIns="0" bIns="0" rtlCol="0">
            <a:spAutoFit/>
          </a:bodyPr>
          <a:lstStyle/>
          <a:p>
            <a:pPr algn="ctr" defTabSz="757306">
              <a:spcBef>
                <a:spcPts val="244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Finance,</a:t>
            </a:r>
            <a:r>
              <a:rPr sz="1325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Compliance,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IN" sz="1325" kern="0" spc="-12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 defTabSz="757306">
              <a:spcBef>
                <a:spcPts val="244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lang="en-IN" sz="1325" kern="0" spc="-8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r>
              <a:rPr sz="1325" kern="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RMG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3155" algn="ctr" defTabSz="757306">
              <a:spcBef>
                <a:spcPts val="339"/>
              </a:spcBef>
            </a:pP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Raghunath</a:t>
            </a:r>
            <a:r>
              <a:rPr sz="1325" b="1" kern="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Parthasarathy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7246" y="5728208"/>
            <a:ext cx="2672485" cy="414652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119264" rIns="0" bIns="89448" rtlCol="0">
            <a:spAutoFit/>
          </a:bodyPr>
          <a:lstStyle/>
          <a:p>
            <a:pPr marL="2104" algn="ctr" defTabSz="757306">
              <a:spcBef>
                <a:spcPts val="994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IT &amp; Quality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705211" y="2807752"/>
            <a:ext cx="1956423" cy="421710"/>
          </a:xfrm>
          <a:prstGeom prst="rect">
            <a:avLst/>
          </a:prstGeom>
          <a:solidFill>
            <a:srgbClr val="004981"/>
          </a:solidFill>
        </p:spPr>
        <p:txBody>
          <a:bodyPr vert="horz" wrap="square" lIns="0" tIns="38918" rIns="0" bIns="0" rtlCol="0">
            <a:spAutoFit/>
          </a:bodyPr>
          <a:lstStyle/>
          <a:p>
            <a:pPr marL="526" algn="ctr" defTabSz="757306">
              <a:spcBef>
                <a:spcPts val="306"/>
              </a:spcBef>
            </a:pPr>
            <a:r>
              <a:rPr lang="en-IN" sz="1159" b="1" kern="0" dirty="0">
                <a:solidFill>
                  <a:srgbClr val="FFFFFF"/>
                </a:solidFill>
                <a:latin typeface="Calibri"/>
                <a:cs typeface="Calibri"/>
              </a:rPr>
              <a:t>Body</a:t>
            </a:r>
            <a:r>
              <a:rPr lang="en-IN" sz="1159" b="1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Engineering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>
              <a:spcBef>
                <a:spcPts val="248"/>
              </a:spcBef>
            </a:pPr>
            <a:r>
              <a:rPr sz="1159" kern="0" dirty="0">
                <a:solidFill>
                  <a:srgbClr val="FFFFFF"/>
                </a:solidFill>
                <a:latin typeface="Calibri"/>
                <a:cs typeface="Calibri"/>
              </a:rPr>
              <a:t>Kishor</a:t>
            </a:r>
            <a:r>
              <a:rPr sz="1159" kern="0" spc="-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9" kern="0" spc="-8" dirty="0">
                <a:solidFill>
                  <a:srgbClr val="FFFFFF"/>
                </a:solidFill>
                <a:latin typeface="Calibri"/>
                <a:cs typeface="Calibri"/>
              </a:rPr>
              <a:t>Thakare</a:t>
            </a:r>
            <a:endParaRPr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92273" y="4465905"/>
            <a:ext cx="1969571" cy="419586"/>
          </a:xfrm>
          <a:prstGeom prst="rect">
            <a:avLst/>
          </a:prstGeom>
          <a:solidFill>
            <a:srgbClr val="004981"/>
          </a:solidFill>
        </p:spPr>
        <p:txBody>
          <a:bodyPr vert="horz" wrap="square" lIns="0" tIns="36814" rIns="0" bIns="0" rtlCol="0">
            <a:spAutoFit/>
          </a:bodyPr>
          <a:lstStyle/>
          <a:p>
            <a:pPr marL="526" algn="ctr" defTabSz="757306">
              <a:spcBef>
                <a:spcPts val="290"/>
              </a:spcBef>
            </a:pPr>
            <a:r>
              <a:rPr lang="en-IN" sz="1159" b="1" kern="0" dirty="0">
                <a:solidFill>
                  <a:srgbClr val="FFFFFF"/>
                </a:solidFill>
                <a:latin typeface="Calibri"/>
                <a:cs typeface="Calibri"/>
              </a:rPr>
              <a:t>Vehicle</a:t>
            </a:r>
            <a:r>
              <a:rPr lang="en-IN" sz="1159" b="1" kern="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Integration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>
              <a:spcBef>
                <a:spcPts val="248"/>
              </a:spcBef>
            </a:pPr>
            <a:r>
              <a:rPr lang="en-IN" sz="1159" kern="0" spc="-8" dirty="0">
                <a:solidFill>
                  <a:srgbClr val="FFFFFF"/>
                </a:solidFill>
                <a:latin typeface="Calibri"/>
                <a:cs typeface="Calibri"/>
              </a:rPr>
              <a:t>Mahendra</a:t>
            </a:r>
            <a:r>
              <a:rPr lang="en-IN" sz="1159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 err="1">
                <a:solidFill>
                  <a:srgbClr val="FFFFFF"/>
                </a:solidFill>
                <a:latin typeface="Calibri"/>
                <a:cs typeface="Calibri"/>
              </a:rPr>
              <a:t>Pardeshi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91432" y="5030164"/>
            <a:ext cx="1970623" cy="432332"/>
          </a:xfrm>
          <a:prstGeom prst="rect">
            <a:avLst/>
          </a:prstGeom>
          <a:solidFill>
            <a:srgbClr val="004981"/>
          </a:solidFill>
        </p:spPr>
        <p:txBody>
          <a:bodyPr vert="horz" wrap="square" lIns="0" tIns="49437" rIns="0" bIns="0" rtlCol="0">
            <a:spAutoFit/>
          </a:bodyPr>
          <a:lstStyle/>
          <a:p>
            <a:pPr marL="1578" algn="ctr" defTabSz="757306">
              <a:spcBef>
                <a:spcPts val="389"/>
              </a:spcBef>
            </a:pPr>
            <a:r>
              <a:rPr lang="en-US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Embedded</a:t>
            </a:r>
            <a:r>
              <a:rPr lang="en-US" sz="1159" b="1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59" b="1" kern="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lang="en-US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 Electronics</a:t>
            </a:r>
            <a:endParaRPr lang="en-US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>
              <a:spcBef>
                <a:spcPts val="248"/>
              </a:spcBef>
            </a:pPr>
            <a:r>
              <a:rPr lang="en-US" sz="1159" kern="0" dirty="0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lang="en-US" sz="1159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59" kern="0" spc="-8" dirty="0">
                <a:solidFill>
                  <a:srgbClr val="FFFFFF"/>
                </a:solidFill>
                <a:latin typeface="Calibri"/>
                <a:cs typeface="Calibri"/>
              </a:rPr>
              <a:t>Vasudevan</a:t>
            </a:r>
            <a:r>
              <a:rPr lang="en-US" sz="1159" kern="0" spc="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59" kern="0" spc="-4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lang="en-US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07570" y="3376755"/>
            <a:ext cx="1954063" cy="412152"/>
          </a:xfrm>
          <a:prstGeom prst="rect">
            <a:avLst/>
          </a:prstGeom>
          <a:solidFill>
            <a:srgbClr val="004981"/>
          </a:solidFill>
        </p:spPr>
        <p:txBody>
          <a:bodyPr vert="horz" wrap="square" lIns="0" tIns="29452" rIns="0" bIns="0" rtlCol="0">
            <a:spAutoFit/>
          </a:bodyPr>
          <a:lstStyle/>
          <a:p>
            <a:pPr marL="526" algn="ctr" defTabSz="757306">
              <a:spcBef>
                <a:spcPts val="232"/>
              </a:spcBef>
            </a:pPr>
            <a:r>
              <a:rPr lang="en-IN" sz="1159" b="1" kern="0" dirty="0">
                <a:solidFill>
                  <a:srgbClr val="FFFFFF"/>
                </a:solidFill>
                <a:latin typeface="Calibri"/>
                <a:cs typeface="Calibri"/>
              </a:rPr>
              <a:t>Virtual</a:t>
            </a:r>
            <a:r>
              <a:rPr lang="en-IN" sz="1159" b="1" kern="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Validation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>
              <a:spcBef>
                <a:spcPts val="248"/>
              </a:spcBef>
            </a:pPr>
            <a:r>
              <a:rPr lang="en-IN" sz="1159" kern="0" dirty="0">
                <a:solidFill>
                  <a:srgbClr val="FFFFFF"/>
                </a:solidFill>
                <a:latin typeface="Calibri"/>
                <a:cs typeface="Calibri"/>
              </a:rPr>
              <a:t>Shyam</a:t>
            </a:r>
            <a:r>
              <a:rPr lang="en-IN" sz="1159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>
                <a:solidFill>
                  <a:srgbClr val="FFFFFF"/>
                </a:solidFill>
                <a:latin typeface="Calibri"/>
                <a:cs typeface="Calibri"/>
              </a:rPr>
              <a:t>Kumar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96585" y="3915613"/>
            <a:ext cx="1965364" cy="412682"/>
          </a:xfrm>
          <a:prstGeom prst="rect">
            <a:avLst/>
          </a:prstGeom>
          <a:solidFill>
            <a:srgbClr val="004981"/>
          </a:solidFill>
        </p:spPr>
        <p:txBody>
          <a:bodyPr vert="horz" wrap="square" lIns="0" tIns="29977" rIns="0" bIns="0" rtlCol="0">
            <a:spAutoFit/>
          </a:bodyPr>
          <a:lstStyle/>
          <a:p>
            <a:pPr algn="ctr" defTabSz="757306">
              <a:spcBef>
                <a:spcPts val="235"/>
              </a:spcBef>
            </a:pPr>
            <a:r>
              <a:rPr lang="en-IN" sz="1159" b="1" kern="0" dirty="0">
                <a:solidFill>
                  <a:srgbClr val="FFFFFF"/>
                </a:solidFill>
                <a:latin typeface="Calibri"/>
                <a:cs typeface="Calibri"/>
              </a:rPr>
              <a:t>Digital</a:t>
            </a:r>
            <a:r>
              <a:rPr lang="en-IN" sz="1159" b="1" kern="0" spc="-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b="1" kern="0" spc="-8" dirty="0">
                <a:solidFill>
                  <a:srgbClr val="FFFFFF"/>
                </a:solidFill>
                <a:latin typeface="Calibri"/>
                <a:cs typeface="Calibri"/>
              </a:rPr>
              <a:t>Technologies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>
              <a:spcBef>
                <a:spcPts val="248"/>
              </a:spcBef>
            </a:pPr>
            <a:r>
              <a:rPr lang="en-IN" sz="1159" kern="0" dirty="0">
                <a:solidFill>
                  <a:srgbClr val="FFFFFF"/>
                </a:solidFill>
                <a:latin typeface="Calibri"/>
                <a:cs typeface="Calibri"/>
              </a:rPr>
              <a:t>Prashant</a:t>
            </a:r>
            <a:r>
              <a:rPr lang="en-IN" sz="1159" kern="0" spc="-5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 err="1">
                <a:solidFill>
                  <a:srgbClr val="FFFFFF"/>
                </a:solidFill>
                <a:latin typeface="Calibri"/>
                <a:cs typeface="Calibri"/>
              </a:rPr>
              <a:t>Nirmale</a:t>
            </a:r>
            <a:endParaRPr lang="en-IN" sz="115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AABF03C-802C-1C61-9B27-E966F66FEA85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 flipV="1">
            <a:off x="6600884" y="1230421"/>
            <a:ext cx="2573589" cy="10486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52" name="object 26">
            <a:extLst>
              <a:ext uri="{FF2B5EF4-FFF2-40B4-BE49-F238E27FC236}">
                <a16:creationId xmlns:a16="http://schemas.microsoft.com/office/drawing/2014/main" id="{C7A48B20-4093-5BF4-43C5-2F12B3E5BF95}"/>
              </a:ext>
            </a:extLst>
          </p:cNvPr>
          <p:cNvSpPr/>
          <p:nvPr/>
        </p:nvSpPr>
        <p:spPr>
          <a:xfrm>
            <a:off x="872297" y="1688974"/>
            <a:ext cx="2838479" cy="354810"/>
          </a:xfrm>
          <a:custGeom>
            <a:avLst/>
            <a:gdLst/>
            <a:ahLst/>
            <a:cxnLst/>
            <a:rect l="l" t="t" r="r" b="b"/>
            <a:pathLst>
              <a:path w="2781300" h="427355">
                <a:moveTo>
                  <a:pt x="2781045" y="0"/>
                </a:moveTo>
                <a:lnTo>
                  <a:pt x="0" y="0"/>
                </a:lnTo>
                <a:lnTo>
                  <a:pt x="0" y="427113"/>
                </a:lnTo>
                <a:lnTo>
                  <a:pt x="2781045" y="427113"/>
                </a:lnTo>
                <a:lnTo>
                  <a:pt x="2781045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47706" rIns="0" bIns="0" rtlCol="0"/>
          <a:lstStyle/>
          <a:p>
            <a:pPr algn="ctr" defTabSz="757306"/>
            <a:r>
              <a:rPr lang="en-IN" sz="1491" b="1" kern="0" spc="-8" dirty="0">
                <a:solidFill>
                  <a:srgbClr val="FFFFFF"/>
                </a:solidFill>
                <a:latin typeface="Calibri"/>
                <a:cs typeface="Calibri"/>
              </a:rPr>
              <a:t>REGIONS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FE11821F-95AC-8792-2AEF-D8610FABCD5C}"/>
              </a:ext>
            </a:extLst>
          </p:cNvPr>
          <p:cNvGrpSpPr/>
          <p:nvPr/>
        </p:nvGrpSpPr>
        <p:grpSpPr>
          <a:xfrm>
            <a:off x="4518239" y="3050337"/>
            <a:ext cx="190627" cy="1628521"/>
            <a:chOff x="5064451" y="3683000"/>
            <a:chExt cx="457200" cy="1966288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0DCE1F2-2BE1-2CB2-C603-C06845DD1269}"/>
                </a:ext>
              </a:extLst>
            </p:cNvPr>
            <p:cNvCxnSpPr/>
            <p:nvPr/>
          </p:nvCxnSpPr>
          <p:spPr>
            <a:xfrm flipH="1">
              <a:off x="5064451" y="3683000"/>
              <a:ext cx="4572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C70907A-E1B3-ABF0-C48A-FAAEA2A861FD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 flipH="1">
              <a:off x="5067298" y="4325937"/>
              <a:ext cx="451245" cy="3815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809C581-5E38-EED1-D8CE-5E1FAEE24C96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H="1">
              <a:off x="5067298" y="4976878"/>
              <a:ext cx="424898" cy="3815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23978A5-C0A9-66B2-21F8-DD9E1B985F1D}"/>
                </a:ext>
              </a:extLst>
            </p:cNvPr>
            <p:cNvCxnSpPr>
              <a:cxnSpLocks/>
              <a:stCxn id="40" idx="1"/>
            </p:cNvCxnSpPr>
            <p:nvPr/>
          </p:nvCxnSpPr>
          <p:spPr>
            <a:xfrm flipH="1">
              <a:off x="5067298" y="5645473"/>
              <a:ext cx="414556" cy="3815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</p:grp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4D7A9FC8-C1BB-F5B6-8518-53EE4FD91FC2}"/>
              </a:ext>
            </a:extLst>
          </p:cNvPr>
          <p:cNvCxnSpPr>
            <a:stCxn id="25" idx="3"/>
            <a:endCxn id="33" idx="1"/>
          </p:cNvCxnSpPr>
          <p:nvPr/>
        </p:nvCxnSpPr>
        <p:spPr>
          <a:xfrm>
            <a:off x="6751040" y="2435758"/>
            <a:ext cx="1206206" cy="3499776"/>
          </a:xfrm>
          <a:prstGeom prst="bentConnector3">
            <a:avLst/>
          </a:prstGeom>
          <a:ln w="19050">
            <a:solidFill>
              <a:srgbClr val="004981"/>
            </a:solidFill>
          </a:ln>
        </p:spPr>
      </p:cxnSp>
      <p:sp>
        <p:nvSpPr>
          <p:cNvPr id="83" name="object 7">
            <a:extLst>
              <a:ext uri="{FF2B5EF4-FFF2-40B4-BE49-F238E27FC236}">
                <a16:creationId xmlns:a16="http://schemas.microsoft.com/office/drawing/2014/main" id="{8F77B2F0-E071-2318-6541-3423E594BB11}"/>
              </a:ext>
            </a:extLst>
          </p:cNvPr>
          <p:cNvSpPr/>
          <p:nvPr/>
        </p:nvSpPr>
        <p:spPr>
          <a:xfrm>
            <a:off x="4262386" y="1927997"/>
            <a:ext cx="255853" cy="4025421"/>
          </a:xfrm>
          <a:custGeom>
            <a:avLst/>
            <a:gdLst/>
            <a:ahLst/>
            <a:cxnLst/>
            <a:rect l="l" t="t" r="r" b="b"/>
            <a:pathLst>
              <a:path w="314960" h="3287395">
                <a:moveTo>
                  <a:pt x="314833" y="0"/>
                </a:moveTo>
                <a:lnTo>
                  <a:pt x="0" y="0"/>
                </a:lnTo>
                <a:lnTo>
                  <a:pt x="0" y="3286887"/>
                </a:lnTo>
                <a:lnTo>
                  <a:pt x="313309" y="328688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491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6A44B6E-F47D-E83E-CA27-9D236F3F26B1}"/>
              </a:ext>
            </a:extLst>
          </p:cNvPr>
          <p:cNvCxnSpPr/>
          <p:nvPr/>
        </p:nvCxnSpPr>
        <p:spPr>
          <a:xfrm>
            <a:off x="4265798" y="2356123"/>
            <a:ext cx="18933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100" name="object 7">
            <a:extLst>
              <a:ext uri="{FF2B5EF4-FFF2-40B4-BE49-F238E27FC236}">
                <a16:creationId xmlns:a16="http://schemas.microsoft.com/office/drawing/2014/main" id="{47A546C6-0490-9E9C-2D53-C286A19A1D0A}"/>
              </a:ext>
            </a:extLst>
          </p:cNvPr>
          <p:cNvSpPr/>
          <p:nvPr/>
        </p:nvSpPr>
        <p:spPr>
          <a:xfrm>
            <a:off x="982759" y="1914350"/>
            <a:ext cx="234093" cy="3723515"/>
          </a:xfrm>
          <a:custGeom>
            <a:avLst/>
            <a:gdLst/>
            <a:ahLst/>
            <a:cxnLst/>
            <a:rect l="l" t="t" r="r" b="b"/>
            <a:pathLst>
              <a:path w="314960" h="3287395">
                <a:moveTo>
                  <a:pt x="314833" y="0"/>
                </a:moveTo>
                <a:lnTo>
                  <a:pt x="0" y="0"/>
                </a:lnTo>
                <a:lnTo>
                  <a:pt x="0" y="3286887"/>
                </a:lnTo>
                <a:lnTo>
                  <a:pt x="313309" y="328688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491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B4D6801-5E6E-8EC7-164D-FCEEFB8F231D}"/>
              </a:ext>
            </a:extLst>
          </p:cNvPr>
          <p:cNvGrpSpPr/>
          <p:nvPr/>
        </p:nvGrpSpPr>
        <p:grpSpPr>
          <a:xfrm>
            <a:off x="975508" y="2671675"/>
            <a:ext cx="260989" cy="1893312"/>
            <a:chOff x="5064451" y="3799239"/>
            <a:chExt cx="457200" cy="1743558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BEB2B102-6FD0-4676-A271-9CF2791C42F9}"/>
                </a:ext>
              </a:extLst>
            </p:cNvPr>
            <p:cNvCxnSpPr/>
            <p:nvPr/>
          </p:nvCxnSpPr>
          <p:spPr>
            <a:xfrm flipH="1">
              <a:off x="5064451" y="3799239"/>
              <a:ext cx="4572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F7C39C9-C1FF-E052-7832-1A0538652A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67301" y="4729136"/>
              <a:ext cx="443936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BC5824C-E5D8-DE12-BF4C-9613A023AF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67301" y="5542797"/>
              <a:ext cx="438729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</p:grpSp>
      <p:sp>
        <p:nvSpPr>
          <p:cNvPr id="20" name="object 20"/>
          <p:cNvSpPr/>
          <p:nvPr/>
        </p:nvSpPr>
        <p:spPr>
          <a:xfrm>
            <a:off x="1117675" y="4235356"/>
            <a:ext cx="2322663" cy="736454"/>
          </a:xfrm>
          <a:custGeom>
            <a:avLst/>
            <a:gdLst/>
            <a:ahLst/>
            <a:cxnLst/>
            <a:rect l="l" t="t" r="r" b="b"/>
            <a:pathLst>
              <a:path w="2187575" h="669925">
                <a:moveTo>
                  <a:pt x="2187066" y="0"/>
                </a:moveTo>
                <a:lnTo>
                  <a:pt x="0" y="0"/>
                </a:lnTo>
                <a:lnTo>
                  <a:pt x="0" y="669353"/>
                </a:lnTo>
                <a:lnTo>
                  <a:pt x="2187066" y="669353"/>
                </a:lnTo>
                <a:lnTo>
                  <a:pt x="2187066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178896" rIns="0" bIns="0" rtlCol="0" anchor="ctr" anchorCtr="0"/>
          <a:lstStyle/>
          <a:p>
            <a:pPr algn="ctr" defTabSz="757306">
              <a:spcBef>
                <a:spcPts val="87"/>
              </a:spcBef>
            </a:pP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</a:p>
          <a:p>
            <a:pPr algn="ctr" defTabSz="757306">
              <a:spcBef>
                <a:spcPts val="87"/>
              </a:spcBef>
            </a:pPr>
            <a:r>
              <a:rPr lang="en-IN"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Sanjay Manohar Patil</a:t>
            </a:r>
          </a:p>
          <a:p>
            <a:pPr algn="ctr" defTabSz="757306">
              <a:spcBef>
                <a:spcPts val="87"/>
              </a:spcBef>
            </a:pPr>
            <a:endParaRPr sz="1325" kern="0" spc="-8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1270" y="3253749"/>
            <a:ext cx="2322663" cy="757325"/>
          </a:xfrm>
          <a:prstGeom prst="rect">
            <a:avLst/>
          </a:prstGeom>
          <a:solidFill>
            <a:srgbClr val="0061AC"/>
          </a:solidFill>
        </p:spPr>
        <p:txBody>
          <a:bodyPr wrap="square" lIns="0" tIns="29816" rIns="0" bIns="0" rtlCol="0" anchor="ctr" anchorCtr="0"/>
          <a:lstStyle>
            <a:defPPr>
              <a:defRPr kern="0"/>
            </a:defPPr>
            <a:lvl1pPr algn="ctr">
              <a:lnSpc>
                <a:spcPct val="100000"/>
              </a:lnSpc>
              <a:spcBef>
                <a:spcPts val="105"/>
              </a:spcBef>
              <a:defRPr spc="-1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defTabSz="757306">
              <a:spcBef>
                <a:spcPts val="87"/>
              </a:spcBef>
            </a:pPr>
            <a:r>
              <a:rPr sz="1325" kern="0" spc="-8" dirty="0"/>
              <a:t>EMEA, DSD/</a:t>
            </a:r>
            <a:r>
              <a:rPr sz="1325" kern="0" spc="-8" dirty="0" err="1"/>
              <a:t>Tecosim</a:t>
            </a:r>
            <a:r>
              <a:rPr lang="en-US" sz="1325" kern="0" spc="-8" dirty="0"/>
              <a:t> </a:t>
            </a:r>
            <a:r>
              <a:rPr sz="1325" kern="0" spc="-8" dirty="0"/>
              <a:t>Integration</a:t>
            </a:r>
          </a:p>
          <a:p>
            <a:pPr defTabSz="757306">
              <a:spcBef>
                <a:spcPts val="87"/>
              </a:spcBef>
            </a:pPr>
            <a:r>
              <a:rPr sz="1325" b="1" kern="0" spc="-8" dirty="0"/>
              <a:t>Shankar Venkatraman</a:t>
            </a:r>
          </a:p>
        </p:txBody>
      </p:sp>
      <p:sp>
        <p:nvSpPr>
          <p:cNvPr id="23" name="object 23"/>
          <p:cNvSpPr/>
          <p:nvPr/>
        </p:nvSpPr>
        <p:spPr>
          <a:xfrm>
            <a:off x="1113194" y="5196092"/>
            <a:ext cx="2322339" cy="735720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7" y="0"/>
                </a:moveTo>
                <a:lnTo>
                  <a:pt x="0" y="0"/>
                </a:lnTo>
                <a:lnTo>
                  <a:pt x="0" y="554647"/>
                </a:lnTo>
                <a:lnTo>
                  <a:pt x="2192527" y="554647"/>
                </a:lnTo>
                <a:lnTo>
                  <a:pt x="2192527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178896" rIns="0" bIns="0" rtlCol="0" anchor="ctr" anchorCtr="0"/>
          <a:lstStyle/>
          <a:p>
            <a:pPr algn="ctr" defTabSz="757306">
              <a:spcBef>
                <a:spcPts val="87"/>
              </a:spcBef>
            </a:pP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APAC</a:t>
            </a:r>
          </a:p>
          <a:p>
            <a:pPr algn="ctr" defTabSz="757306">
              <a:spcBef>
                <a:spcPts val="4"/>
              </a:spcBef>
            </a:pPr>
            <a:r>
              <a:rPr lang="en-IN"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Lee Sykes</a:t>
            </a:r>
          </a:p>
          <a:p>
            <a:pPr defTabSz="757306"/>
            <a:endParaRPr sz="1325" kern="0" dirty="0">
              <a:solidFill>
                <a:sysClr val="windowText" lastClr="000000"/>
              </a:solidFill>
            </a:endParaRPr>
          </a:p>
        </p:txBody>
      </p:sp>
      <p:sp>
        <p:nvSpPr>
          <p:cNvPr id="54" name="object 22">
            <a:extLst>
              <a:ext uri="{FF2B5EF4-FFF2-40B4-BE49-F238E27FC236}">
                <a16:creationId xmlns:a16="http://schemas.microsoft.com/office/drawing/2014/main" id="{729727AB-0F39-DE45-DE3B-D06D79C44DE0}"/>
              </a:ext>
            </a:extLst>
          </p:cNvPr>
          <p:cNvSpPr txBox="1"/>
          <p:nvPr/>
        </p:nvSpPr>
        <p:spPr>
          <a:xfrm>
            <a:off x="1121270" y="2293012"/>
            <a:ext cx="2322663" cy="736454"/>
          </a:xfrm>
          <a:prstGeom prst="rect">
            <a:avLst/>
          </a:prstGeom>
          <a:solidFill>
            <a:srgbClr val="0061AC"/>
          </a:solidFill>
        </p:spPr>
        <p:txBody>
          <a:bodyPr wrap="square" lIns="0" tIns="29816" rIns="0" bIns="0" rtlCol="0" anchor="ctr" anchorCtr="0"/>
          <a:lstStyle>
            <a:defPPr>
              <a:defRPr kern="0"/>
            </a:defPPr>
            <a:lvl1pPr algn="ctr">
              <a:lnSpc>
                <a:spcPct val="100000"/>
              </a:lnSpc>
              <a:spcBef>
                <a:spcPts val="105"/>
              </a:spcBef>
              <a:defRPr spc="-1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defTabSz="757306">
              <a:spcBef>
                <a:spcPts val="87"/>
              </a:spcBef>
            </a:pPr>
            <a:r>
              <a:rPr lang="en-IN" sz="1325" kern="0" spc="-8" dirty="0"/>
              <a:t>Americas</a:t>
            </a:r>
          </a:p>
          <a:p>
            <a:pPr defTabSz="757306">
              <a:spcBef>
                <a:spcPts val="87"/>
              </a:spcBef>
            </a:pPr>
            <a:r>
              <a:rPr lang="en-IN" sz="1325" b="1" kern="0" spc="-8" dirty="0"/>
              <a:t>Vijay Malik</a:t>
            </a:r>
          </a:p>
        </p:txBody>
      </p:sp>
      <p:sp>
        <p:nvSpPr>
          <p:cNvPr id="106" name="object 29">
            <a:extLst>
              <a:ext uri="{FF2B5EF4-FFF2-40B4-BE49-F238E27FC236}">
                <a16:creationId xmlns:a16="http://schemas.microsoft.com/office/drawing/2014/main" id="{443C9154-3FC9-7CA9-824A-D3774DF96236}"/>
              </a:ext>
            </a:extLst>
          </p:cNvPr>
          <p:cNvSpPr txBox="1"/>
          <p:nvPr/>
        </p:nvSpPr>
        <p:spPr>
          <a:xfrm>
            <a:off x="7972918" y="3612283"/>
            <a:ext cx="2672485" cy="455757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22089" rIns="0" bIns="0" rtlCol="0">
            <a:spAutoFit/>
          </a:bodyPr>
          <a:lstStyle/>
          <a:p>
            <a:pPr marL="1052" algn="ctr" defTabSz="757306">
              <a:spcBef>
                <a:spcPts val="174"/>
              </a:spcBef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HR &amp; Facilities</a:t>
            </a:r>
          </a:p>
          <a:p>
            <a:pPr marL="1052" algn="ctr" defTabSz="757306">
              <a:spcBef>
                <a:spcPts val="174"/>
              </a:spcBef>
            </a:pPr>
            <a:r>
              <a:rPr lang="en-IN" sz="1325" b="1" kern="0" dirty="0">
                <a:solidFill>
                  <a:srgbClr val="FFFFFF"/>
                </a:solidFill>
                <a:latin typeface="Calibri"/>
                <a:cs typeface="Calibri"/>
              </a:rPr>
              <a:t>Antony Praveen</a:t>
            </a:r>
          </a:p>
        </p:txBody>
      </p:sp>
      <p:sp>
        <p:nvSpPr>
          <p:cNvPr id="107" name="object 29">
            <a:extLst>
              <a:ext uri="{FF2B5EF4-FFF2-40B4-BE49-F238E27FC236}">
                <a16:creationId xmlns:a16="http://schemas.microsoft.com/office/drawing/2014/main" id="{7BD73B54-C173-B6D8-ECEE-C9291E600BB0}"/>
              </a:ext>
            </a:extLst>
          </p:cNvPr>
          <p:cNvSpPr txBox="1"/>
          <p:nvPr/>
        </p:nvSpPr>
        <p:spPr>
          <a:xfrm>
            <a:off x="7972918" y="4277501"/>
            <a:ext cx="2672485" cy="455757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22089" rIns="0" bIns="0" rtlCol="0">
            <a:spAutoFit/>
          </a:bodyPr>
          <a:lstStyle/>
          <a:p>
            <a:pPr marL="1052" algn="ctr" defTabSz="757306">
              <a:spcBef>
                <a:spcPts val="174"/>
              </a:spcBef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Strategy &amp; M&amp;A</a:t>
            </a:r>
          </a:p>
          <a:p>
            <a:pPr marL="1052" algn="ctr" defTabSz="757306">
              <a:spcBef>
                <a:spcPts val="174"/>
              </a:spcBef>
            </a:pPr>
            <a:r>
              <a:rPr lang="en-IN" sz="1325" b="1" kern="0" dirty="0">
                <a:solidFill>
                  <a:srgbClr val="FFFFFF"/>
                </a:solidFill>
                <a:latin typeface="Calibri"/>
                <a:cs typeface="Calibri"/>
              </a:rPr>
              <a:t>Arpit Mundra</a:t>
            </a:r>
          </a:p>
        </p:txBody>
      </p:sp>
      <p:sp>
        <p:nvSpPr>
          <p:cNvPr id="2" name="object 7">
            <a:extLst>
              <a:ext uri="{FF2B5EF4-FFF2-40B4-BE49-F238E27FC236}">
                <a16:creationId xmlns:a16="http://schemas.microsoft.com/office/drawing/2014/main" id="{E48A7180-0E1B-32D1-E5F8-9DCF6F466770}"/>
              </a:ext>
            </a:extLst>
          </p:cNvPr>
          <p:cNvSpPr/>
          <p:nvPr/>
        </p:nvSpPr>
        <p:spPr>
          <a:xfrm>
            <a:off x="7863092" y="1914350"/>
            <a:ext cx="189331" cy="3281742"/>
          </a:xfrm>
          <a:custGeom>
            <a:avLst/>
            <a:gdLst/>
            <a:ahLst/>
            <a:cxnLst/>
            <a:rect l="l" t="t" r="r" b="b"/>
            <a:pathLst>
              <a:path w="314960" h="3287395">
                <a:moveTo>
                  <a:pt x="314833" y="0"/>
                </a:moveTo>
                <a:lnTo>
                  <a:pt x="0" y="0"/>
                </a:lnTo>
                <a:lnTo>
                  <a:pt x="0" y="3286887"/>
                </a:lnTo>
                <a:lnTo>
                  <a:pt x="313309" y="328688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491" kern="0" dirty="0">
              <a:solidFill>
                <a:sysClr val="windowText" lastClr="000000"/>
              </a:solidFill>
            </a:endParaRPr>
          </a:p>
        </p:txBody>
      </p:sp>
      <p:sp>
        <p:nvSpPr>
          <p:cNvPr id="3" name="object 26">
            <a:extLst>
              <a:ext uri="{FF2B5EF4-FFF2-40B4-BE49-F238E27FC236}">
                <a16:creationId xmlns:a16="http://schemas.microsoft.com/office/drawing/2014/main" id="{0A31AD06-D4E7-32A0-C9AF-C8DAB77A8667}"/>
              </a:ext>
            </a:extLst>
          </p:cNvPr>
          <p:cNvSpPr/>
          <p:nvPr/>
        </p:nvSpPr>
        <p:spPr>
          <a:xfrm>
            <a:off x="7749628" y="1688974"/>
            <a:ext cx="2890323" cy="354810"/>
          </a:xfrm>
          <a:custGeom>
            <a:avLst/>
            <a:gdLst/>
            <a:ahLst/>
            <a:cxnLst/>
            <a:rect l="l" t="t" r="r" b="b"/>
            <a:pathLst>
              <a:path w="2781300" h="427355">
                <a:moveTo>
                  <a:pt x="2781045" y="0"/>
                </a:moveTo>
                <a:lnTo>
                  <a:pt x="0" y="0"/>
                </a:lnTo>
                <a:lnTo>
                  <a:pt x="0" y="427113"/>
                </a:lnTo>
                <a:lnTo>
                  <a:pt x="2781045" y="427113"/>
                </a:lnTo>
                <a:lnTo>
                  <a:pt x="2781045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47706" rIns="0" bIns="0" rtlCol="0"/>
          <a:lstStyle/>
          <a:p>
            <a:pPr algn="ctr" defTabSz="757306"/>
            <a:r>
              <a:rPr lang="en-IN" sz="1491" b="1" kern="0" spc="-8" dirty="0">
                <a:solidFill>
                  <a:srgbClr val="FFFFFF"/>
                </a:solidFill>
                <a:latin typeface="Calibri"/>
                <a:cs typeface="Calibri"/>
              </a:rPr>
              <a:t>FUNCTIONS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452769" y="5637865"/>
            <a:ext cx="2298271" cy="482064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22615" rIns="0" bIns="0" rtlCol="0">
            <a:spAutoFit/>
          </a:bodyPr>
          <a:lstStyle/>
          <a:p>
            <a:pPr algn="ctr" defTabSz="757306">
              <a:spcBef>
                <a:spcPts val="178"/>
              </a:spcBef>
            </a:pP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PT,</a:t>
            </a:r>
            <a:r>
              <a:rPr sz="1367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67" kern="0" dirty="0">
                <a:solidFill>
                  <a:srgbClr val="FFFFFF"/>
                </a:solidFill>
                <a:latin typeface="Calibri"/>
                <a:cs typeface="Calibri"/>
              </a:rPr>
              <a:t>DSD</a:t>
            </a:r>
            <a:r>
              <a:rPr sz="1367" kern="0" spc="-8" dirty="0">
                <a:solidFill>
                  <a:srgbClr val="FFFFFF"/>
                </a:solidFill>
                <a:latin typeface="Calibri"/>
                <a:cs typeface="Calibri"/>
              </a:rPr>
              <a:t> Integration</a:t>
            </a:r>
            <a:endParaRPr sz="1367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>
              <a:spcBef>
                <a:spcPts val="339"/>
              </a:spcBef>
            </a:pPr>
            <a:r>
              <a:rPr sz="1367" b="1" kern="0" dirty="0">
                <a:solidFill>
                  <a:srgbClr val="FFFFFF"/>
                </a:solidFill>
                <a:latin typeface="Calibri"/>
                <a:cs typeface="Calibri"/>
              </a:rPr>
              <a:t>Mark </a:t>
            </a:r>
            <a:r>
              <a:rPr sz="1367" b="1" kern="0" spc="-8" dirty="0">
                <a:solidFill>
                  <a:srgbClr val="FFFFFF"/>
                </a:solidFill>
                <a:latin typeface="Calibri"/>
                <a:cs typeface="Calibri"/>
              </a:rPr>
              <a:t>Findlay</a:t>
            </a:r>
            <a:endParaRPr sz="1367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57246" y="4900091"/>
            <a:ext cx="2672485" cy="627095"/>
          </a:xfrm>
          <a:prstGeom prst="rect">
            <a:avLst/>
          </a:prstGeom>
          <a:solidFill>
            <a:srgbClr val="0061AC"/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757306">
              <a:lnSpc>
                <a:spcPts val="1502"/>
              </a:lnSpc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sz="1325" kern="0" spc="-4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IN" sz="1325" kern="0" spc="-12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 defTabSz="757306">
              <a:lnSpc>
                <a:spcPts val="1502"/>
              </a:lnSpc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Corporate</a:t>
            </a: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Communication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2630" algn="ctr" defTabSz="757306">
              <a:spcBef>
                <a:spcPts val="335"/>
              </a:spcBef>
            </a:pP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Shankar</a:t>
            </a:r>
            <a:r>
              <a:rPr sz="1325" b="1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Venkatraman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4EBC96-03E2-C6C0-9267-9FC008E86B41}"/>
              </a:ext>
            </a:extLst>
          </p:cNvPr>
          <p:cNvCxnSpPr>
            <a:cxnSpLocks/>
            <a:stCxn id="29" idx="1"/>
          </p:cNvCxnSpPr>
          <p:nvPr/>
        </p:nvCxnSpPr>
        <p:spPr>
          <a:xfrm flipH="1">
            <a:off x="7863093" y="2352392"/>
            <a:ext cx="109825" cy="3731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F9E57C-025F-6F9A-1278-43572AC250EB}"/>
              </a:ext>
            </a:extLst>
          </p:cNvPr>
          <p:cNvCxnSpPr>
            <a:cxnSpLocks/>
          </p:cNvCxnSpPr>
          <p:nvPr/>
        </p:nvCxnSpPr>
        <p:spPr>
          <a:xfrm flipH="1">
            <a:off x="7863093" y="3052844"/>
            <a:ext cx="109826" cy="1701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F3734E1-EE74-02CC-C58F-51C9E0B8FA6D}"/>
              </a:ext>
            </a:extLst>
          </p:cNvPr>
          <p:cNvCxnSpPr>
            <a:cxnSpLocks/>
          </p:cNvCxnSpPr>
          <p:nvPr/>
        </p:nvCxnSpPr>
        <p:spPr>
          <a:xfrm flipH="1">
            <a:off x="7863093" y="3839620"/>
            <a:ext cx="109826" cy="1701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88BB33-ACE8-3614-BD88-3848EA26F7B5}"/>
              </a:ext>
            </a:extLst>
          </p:cNvPr>
          <p:cNvCxnSpPr>
            <a:cxnSpLocks/>
          </p:cNvCxnSpPr>
          <p:nvPr/>
        </p:nvCxnSpPr>
        <p:spPr>
          <a:xfrm flipH="1">
            <a:off x="7863093" y="4517006"/>
            <a:ext cx="109826" cy="1701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5393" y="185431"/>
            <a:ext cx="10287789" cy="495606"/>
          </a:xfrm>
          <a:prstGeom prst="rect">
            <a:avLst/>
          </a:prstGeom>
        </p:spPr>
        <p:txBody>
          <a:bodyPr vert="horz" wrap="square" lIns="0" tIns="13674" rIns="0" bIns="0" rtlCol="0" anchor="b">
            <a:spAutoFit/>
          </a:bodyPr>
          <a:lstStyle/>
          <a:p>
            <a:pPr marL="10518">
              <a:lnSpc>
                <a:spcPct val="100000"/>
              </a:lnSpc>
              <a:spcBef>
                <a:spcPts val="108"/>
              </a:spcBef>
            </a:pPr>
            <a:r>
              <a:rPr spc="-8" dirty="0"/>
              <a:t>Organization</a:t>
            </a:r>
            <a:r>
              <a:rPr spc="-54" dirty="0"/>
              <a:t> </a:t>
            </a:r>
            <a:r>
              <a:rPr spc="-8" dirty="0"/>
              <a:t>Structure</a:t>
            </a:r>
            <a:r>
              <a:rPr lang="en-US" spc="-8" dirty="0"/>
              <a:t> - </a:t>
            </a:r>
            <a:r>
              <a:rPr lang="en-IN" dirty="0"/>
              <a:t>Offerings</a:t>
            </a:r>
            <a:r>
              <a:rPr lang="en-IN" spc="-41" dirty="0"/>
              <a:t> </a:t>
            </a:r>
            <a:endParaRPr spc="-8" dirty="0"/>
          </a:p>
        </p:txBody>
      </p:sp>
      <p:sp>
        <p:nvSpPr>
          <p:cNvPr id="14" name="object 14"/>
          <p:cNvSpPr/>
          <p:nvPr/>
        </p:nvSpPr>
        <p:spPr>
          <a:xfrm>
            <a:off x="768976" y="1978955"/>
            <a:ext cx="1343401" cy="430339"/>
          </a:xfrm>
          <a:custGeom>
            <a:avLst/>
            <a:gdLst/>
            <a:ahLst/>
            <a:cxnLst/>
            <a:rect l="l" t="t" r="r" b="b"/>
            <a:pathLst>
              <a:path w="1722120" h="581660">
                <a:moveTo>
                  <a:pt x="1721612" y="0"/>
                </a:moveTo>
                <a:lnTo>
                  <a:pt x="0" y="0"/>
                </a:lnTo>
                <a:lnTo>
                  <a:pt x="0" y="581444"/>
                </a:lnTo>
                <a:lnTo>
                  <a:pt x="1721612" y="581444"/>
                </a:lnTo>
                <a:lnTo>
                  <a:pt x="1721612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29816" rIns="0" bIns="0" rtlCol="0" anchor="ctr"/>
          <a:lstStyle/>
          <a:p>
            <a:pPr algn="ctr" defTabSz="757306"/>
            <a:r>
              <a:rPr lang="en-IN" sz="1077" b="1" kern="0" dirty="0">
                <a:solidFill>
                  <a:srgbClr val="FFFFFF"/>
                </a:solidFill>
                <a:latin typeface="Calibri"/>
                <a:cs typeface="Calibri"/>
              </a:rPr>
              <a:t>Body</a:t>
            </a:r>
            <a:r>
              <a:rPr lang="en-IN" sz="1077" b="1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077" b="1" kern="0" spc="-8" dirty="0">
                <a:solidFill>
                  <a:srgbClr val="FFFFFF"/>
                </a:solidFill>
                <a:latin typeface="Calibri"/>
                <a:cs typeface="Calibri"/>
              </a:rPr>
              <a:t>Engineering</a:t>
            </a:r>
            <a:endParaRPr lang="en-IN" sz="1077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lang="en-IN" sz="1077" kern="0" dirty="0">
                <a:solidFill>
                  <a:srgbClr val="FFFFFF"/>
                </a:solidFill>
                <a:latin typeface="Calibri" panose="020F0502020204030204"/>
              </a:rPr>
              <a:t>Kishor</a:t>
            </a:r>
            <a:r>
              <a:rPr lang="en-IN" sz="1077" kern="0" spc="-29" dirty="0">
                <a:solidFill>
                  <a:srgbClr val="FFFFFF"/>
                </a:solidFill>
                <a:latin typeface="Calibri" panose="020F0502020204030204"/>
              </a:rPr>
              <a:t> </a:t>
            </a:r>
            <a:r>
              <a:rPr lang="en-IN" sz="1077" kern="0" spc="-8" dirty="0">
                <a:solidFill>
                  <a:srgbClr val="FFFFFF"/>
                </a:solidFill>
                <a:latin typeface="Calibri" panose="020F0502020204030204"/>
              </a:rPr>
              <a:t>Thakare</a:t>
            </a:r>
            <a:endParaRPr lang="en-IN" sz="1077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09375" y="1985929"/>
            <a:ext cx="1953830" cy="423365"/>
          </a:xfrm>
          <a:custGeom>
            <a:avLst/>
            <a:gdLst/>
            <a:ahLst/>
            <a:cxnLst/>
            <a:rect l="l" t="t" r="r" b="b"/>
            <a:pathLst>
              <a:path w="1997710" h="575945">
                <a:moveTo>
                  <a:pt x="1997583" y="0"/>
                </a:moveTo>
                <a:lnTo>
                  <a:pt x="0" y="0"/>
                </a:lnTo>
                <a:lnTo>
                  <a:pt x="0" y="575690"/>
                </a:lnTo>
                <a:lnTo>
                  <a:pt x="1997583" y="575690"/>
                </a:lnTo>
                <a:lnTo>
                  <a:pt x="1997583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29816" rIns="0" bIns="0" rtlCol="0" anchor="ctr"/>
          <a:lstStyle/>
          <a:p>
            <a:pPr algn="ctr" defTabSz="757306"/>
            <a:r>
              <a:rPr lang="en-IN" sz="1077" b="1" kern="0" dirty="0">
                <a:solidFill>
                  <a:srgbClr val="FFFFFF"/>
                </a:solidFill>
                <a:latin typeface="Calibri Light" panose="020F0302020204030204"/>
              </a:rPr>
              <a:t>Vehicle Integration</a:t>
            </a:r>
          </a:p>
          <a:p>
            <a:pPr algn="ctr" defTabSz="757306"/>
            <a:r>
              <a:rPr lang="en-IN" sz="1077" kern="0" dirty="0">
                <a:solidFill>
                  <a:srgbClr val="FFFFFF"/>
                </a:solidFill>
                <a:latin typeface="Calibri" panose="020F0502020204030204"/>
              </a:rPr>
              <a:t>Mahendra Pardeshi</a:t>
            </a:r>
            <a:endParaRPr lang="en-IN" sz="1077" kern="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392019" y="1977460"/>
            <a:ext cx="1734294" cy="431834"/>
          </a:xfrm>
          <a:custGeom>
            <a:avLst/>
            <a:gdLst/>
            <a:ahLst/>
            <a:cxnLst/>
            <a:rect l="l" t="t" r="r" b="b"/>
            <a:pathLst>
              <a:path w="2379345" h="605154">
                <a:moveTo>
                  <a:pt x="2378837" y="0"/>
                </a:moveTo>
                <a:lnTo>
                  <a:pt x="0" y="0"/>
                </a:lnTo>
                <a:lnTo>
                  <a:pt x="0" y="605091"/>
                </a:lnTo>
                <a:lnTo>
                  <a:pt x="2378837" y="605091"/>
                </a:lnTo>
                <a:lnTo>
                  <a:pt x="2378837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29816" rIns="0" bIns="0" rtlCol="0" anchor="ctr"/>
          <a:lstStyle/>
          <a:p>
            <a:pPr algn="ctr" defTabSz="757306"/>
            <a:r>
              <a:rPr lang="en-US" sz="1077" b="1" kern="0" spc="-8" dirty="0">
                <a:solidFill>
                  <a:srgbClr val="FFFFFF"/>
                </a:solidFill>
                <a:latin typeface="Calibri"/>
                <a:cs typeface="Calibri"/>
              </a:rPr>
              <a:t>Embedded</a:t>
            </a:r>
            <a:r>
              <a:rPr lang="en-US" sz="1077" b="1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077" b="1" kern="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lang="en-US" sz="1077" b="1" kern="0" spc="-8" dirty="0">
                <a:solidFill>
                  <a:srgbClr val="FFFFFF"/>
                </a:solidFill>
                <a:latin typeface="Calibri"/>
                <a:cs typeface="Calibri"/>
              </a:rPr>
              <a:t> Electronics</a:t>
            </a:r>
          </a:p>
          <a:p>
            <a:pPr algn="ctr" defTabSz="757306"/>
            <a:r>
              <a:rPr lang="en-US" sz="1077" kern="0" dirty="0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lang="en-US" sz="1077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077" kern="0" spc="-8" dirty="0">
                <a:solidFill>
                  <a:srgbClr val="FFFFFF"/>
                </a:solidFill>
                <a:latin typeface="Calibri"/>
                <a:cs typeface="Calibri"/>
              </a:rPr>
              <a:t>Vasudevan</a:t>
            </a:r>
            <a:r>
              <a:rPr lang="en-US" sz="1077" kern="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077" kern="0" spc="-4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lang="en-US" sz="1077" kern="0" dirty="0">
              <a:solidFill>
                <a:sysClr val="windowText" lastClr="000000"/>
              </a:solidFill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239050" y="1994795"/>
            <a:ext cx="1497821" cy="398755"/>
          </a:xfrm>
          <a:custGeom>
            <a:avLst/>
            <a:gdLst/>
            <a:ahLst/>
            <a:cxnLst/>
            <a:rect l="l" t="t" r="r" b="b"/>
            <a:pathLst>
              <a:path w="1808479" h="558800">
                <a:moveTo>
                  <a:pt x="1807972" y="0"/>
                </a:moveTo>
                <a:lnTo>
                  <a:pt x="0" y="0"/>
                </a:lnTo>
                <a:lnTo>
                  <a:pt x="0" y="558761"/>
                </a:lnTo>
                <a:lnTo>
                  <a:pt x="1807972" y="558761"/>
                </a:lnTo>
                <a:lnTo>
                  <a:pt x="1807972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29816" rIns="0" bIns="0" rtlCol="0" anchor="ctr"/>
          <a:lstStyle/>
          <a:p>
            <a:pPr algn="ctr" defTabSz="757306"/>
            <a:r>
              <a:rPr lang="en-IN" sz="1077" b="1" kern="0" dirty="0">
                <a:solidFill>
                  <a:srgbClr val="FFFFFF"/>
                </a:solidFill>
                <a:latin typeface="Calibri"/>
                <a:cs typeface="Calibri"/>
              </a:rPr>
              <a:t>Virtual</a:t>
            </a:r>
            <a:r>
              <a:rPr lang="en-IN" sz="1077" b="1" kern="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077" b="1" kern="0" spc="-8" dirty="0">
                <a:solidFill>
                  <a:srgbClr val="FFFFFF"/>
                </a:solidFill>
                <a:latin typeface="Calibri"/>
                <a:cs typeface="Calibri"/>
              </a:rPr>
              <a:t>Validation</a:t>
            </a:r>
          </a:p>
          <a:p>
            <a:pPr algn="ctr" defTabSz="757306"/>
            <a:r>
              <a:rPr lang="en-IN" sz="1077" kern="0" dirty="0">
                <a:solidFill>
                  <a:srgbClr val="FFFFFF"/>
                </a:solidFill>
                <a:latin typeface="Calibri"/>
                <a:cs typeface="Calibri"/>
              </a:rPr>
              <a:t>Shyam</a:t>
            </a:r>
            <a:r>
              <a:rPr lang="en-IN" sz="1077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077" kern="0" spc="-8" dirty="0">
                <a:solidFill>
                  <a:srgbClr val="FFFFFF"/>
                </a:solidFill>
                <a:latin typeface="Calibri"/>
                <a:cs typeface="Calibri"/>
              </a:rPr>
              <a:t>Kumar</a:t>
            </a:r>
            <a:endParaRPr lang="en-IN" sz="1491" kern="0" dirty="0">
              <a:solidFill>
                <a:sysClr val="windowText" lastClr="000000"/>
              </a:solidFill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863093" y="2005103"/>
            <a:ext cx="1652967" cy="398755"/>
          </a:xfrm>
          <a:custGeom>
            <a:avLst/>
            <a:gdLst/>
            <a:ahLst/>
            <a:cxnLst/>
            <a:rect l="l" t="t" r="r" b="b"/>
            <a:pathLst>
              <a:path w="1995804" h="558800">
                <a:moveTo>
                  <a:pt x="1995297" y="0"/>
                </a:moveTo>
                <a:lnTo>
                  <a:pt x="0" y="0"/>
                </a:lnTo>
                <a:lnTo>
                  <a:pt x="0" y="558761"/>
                </a:lnTo>
                <a:lnTo>
                  <a:pt x="1995297" y="558761"/>
                </a:lnTo>
                <a:lnTo>
                  <a:pt x="1995297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29816" rIns="0" bIns="0" rtlCol="0" anchor="ctr"/>
          <a:lstStyle/>
          <a:p>
            <a:pPr algn="ctr" defTabSz="757306"/>
            <a:r>
              <a:rPr lang="en-IN" sz="1077" b="1" kern="0" dirty="0">
                <a:solidFill>
                  <a:srgbClr val="FFFFFF"/>
                </a:solidFill>
                <a:latin typeface="Calibri"/>
                <a:cs typeface="Calibri"/>
              </a:rPr>
              <a:t>Digital</a:t>
            </a:r>
            <a:r>
              <a:rPr lang="en-IN" sz="1077" b="1" kern="0" spc="-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077" b="1" kern="0" spc="-8" dirty="0">
                <a:solidFill>
                  <a:srgbClr val="FFFFFF"/>
                </a:solidFill>
                <a:latin typeface="Calibri"/>
                <a:cs typeface="Calibri"/>
              </a:rPr>
              <a:t>Technologies</a:t>
            </a:r>
          </a:p>
          <a:p>
            <a:pPr algn="ctr" defTabSz="757306"/>
            <a:r>
              <a:rPr lang="en-IN" sz="1077" kern="0" dirty="0">
                <a:solidFill>
                  <a:srgbClr val="FFFFFF"/>
                </a:solidFill>
                <a:latin typeface="Calibri"/>
                <a:cs typeface="Calibri"/>
              </a:rPr>
              <a:t>Prashant</a:t>
            </a:r>
            <a:r>
              <a:rPr lang="en-IN" sz="1077" kern="0" spc="-5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077" kern="0" spc="-8" dirty="0">
                <a:solidFill>
                  <a:srgbClr val="FFFFFF"/>
                </a:solidFill>
                <a:latin typeface="Calibri"/>
                <a:cs typeface="Calibri"/>
              </a:rPr>
              <a:t>Nirmale</a:t>
            </a:r>
            <a:endParaRPr lang="en-IN" sz="1491" kern="0" dirty="0">
              <a:solidFill>
                <a:sysClr val="windowText" lastClr="000000"/>
              </a:solidFill>
            </a:endParaRPr>
          </a:p>
        </p:txBody>
      </p:sp>
      <p:sp>
        <p:nvSpPr>
          <p:cNvPr id="106" name="object 16">
            <a:extLst>
              <a:ext uri="{FF2B5EF4-FFF2-40B4-BE49-F238E27FC236}">
                <a16:creationId xmlns:a16="http://schemas.microsoft.com/office/drawing/2014/main" id="{AB68AC1C-E973-2A84-4ABA-F3DC08BFB64F}"/>
              </a:ext>
            </a:extLst>
          </p:cNvPr>
          <p:cNvSpPr txBox="1"/>
          <p:nvPr/>
        </p:nvSpPr>
        <p:spPr>
          <a:xfrm>
            <a:off x="6916436" y="841472"/>
            <a:ext cx="1922238" cy="522219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1044" rIns="0" bIns="0" rtlCol="0" anchor="ctr">
            <a:no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CEO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>
              <a:spcBef>
                <a:spcPts val="17"/>
              </a:spcBef>
            </a:pP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Kumar</a:t>
            </a:r>
            <a:r>
              <a:rPr sz="1325" b="1" kern="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Prabhas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25419E47-0449-5234-32F3-E42769981D29}"/>
              </a:ext>
            </a:extLst>
          </p:cNvPr>
          <p:cNvCxnSpPr>
            <a:cxnSpLocks/>
            <a:stCxn id="106" idx="3"/>
          </p:cNvCxnSpPr>
          <p:nvPr/>
        </p:nvCxnSpPr>
        <p:spPr>
          <a:xfrm>
            <a:off x="8838674" y="1102582"/>
            <a:ext cx="1801277" cy="243774"/>
          </a:xfrm>
          <a:prstGeom prst="bentConnector3">
            <a:avLst>
              <a:gd name="adj1" fmla="val 50000"/>
            </a:avLst>
          </a:prstGeom>
          <a:ln w="19050">
            <a:solidFill>
              <a:srgbClr val="004981"/>
            </a:solidFill>
          </a:ln>
        </p:spPr>
      </p:cxn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CF25998A-79F7-AFB0-A057-BDAFC2A18CA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5023123" y="1102581"/>
            <a:ext cx="1893313" cy="306883"/>
          </a:xfrm>
          <a:prstGeom prst="bentConnector3">
            <a:avLst>
              <a:gd name="adj1" fmla="val 50000"/>
            </a:avLst>
          </a:prstGeom>
          <a:ln w="19050">
            <a:solidFill>
              <a:srgbClr val="004981"/>
            </a:solidFill>
          </a:ln>
        </p:spPr>
      </p:cxnSp>
      <p:cxnSp>
        <p:nvCxnSpPr>
          <p:cNvPr id="138" name="Connector: Elbow 137">
            <a:extLst>
              <a:ext uri="{FF2B5EF4-FFF2-40B4-BE49-F238E27FC236}">
                <a16:creationId xmlns:a16="http://schemas.microsoft.com/office/drawing/2014/main" id="{7DA1BA23-5BDF-2E0B-C7C2-C82F9D62426D}"/>
              </a:ext>
            </a:extLst>
          </p:cNvPr>
          <p:cNvCxnSpPr/>
          <p:nvPr/>
        </p:nvCxnSpPr>
        <p:spPr>
          <a:xfrm rot="10800000" flipV="1">
            <a:off x="1488939" y="1661909"/>
            <a:ext cx="2335086" cy="378663"/>
          </a:xfrm>
          <a:prstGeom prst="bentConnector3">
            <a:avLst>
              <a:gd name="adj1" fmla="val 99087"/>
            </a:avLst>
          </a:prstGeom>
          <a:ln w="19050">
            <a:solidFill>
              <a:srgbClr val="004981"/>
            </a:solidFill>
          </a:ln>
        </p:spPr>
      </p:cxnSp>
      <p:cxnSp>
        <p:nvCxnSpPr>
          <p:cNvPr id="143" name="Connector: Elbow 142">
            <a:extLst>
              <a:ext uri="{FF2B5EF4-FFF2-40B4-BE49-F238E27FC236}">
                <a16:creationId xmlns:a16="http://schemas.microsoft.com/office/drawing/2014/main" id="{C33DF17C-5D67-CF16-69F0-23DFFB064455}"/>
              </a:ext>
            </a:extLst>
          </p:cNvPr>
          <p:cNvCxnSpPr/>
          <p:nvPr/>
        </p:nvCxnSpPr>
        <p:spPr>
          <a:xfrm rot="10800000" flipV="1">
            <a:off x="3192920" y="1661909"/>
            <a:ext cx="2335086" cy="378663"/>
          </a:xfrm>
          <a:prstGeom prst="bentConnector3">
            <a:avLst>
              <a:gd name="adj1" fmla="val 99087"/>
            </a:avLst>
          </a:prstGeom>
          <a:ln w="19050">
            <a:solidFill>
              <a:srgbClr val="004981"/>
            </a:solidFill>
          </a:ln>
        </p:spPr>
      </p:cxnSp>
      <p:cxnSp>
        <p:nvCxnSpPr>
          <p:cNvPr id="144" name="Connector: Elbow 143">
            <a:extLst>
              <a:ext uri="{FF2B5EF4-FFF2-40B4-BE49-F238E27FC236}">
                <a16:creationId xmlns:a16="http://schemas.microsoft.com/office/drawing/2014/main" id="{AEBDD0D2-EC39-2BF9-79AD-E3F8C2ED75EF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4644460" y="1661909"/>
            <a:ext cx="2335086" cy="378663"/>
          </a:xfrm>
          <a:prstGeom prst="bentConnector3">
            <a:avLst>
              <a:gd name="adj1" fmla="val 99087"/>
            </a:avLst>
          </a:prstGeom>
          <a:ln w="19050">
            <a:solidFill>
              <a:srgbClr val="004981"/>
            </a:solidFill>
          </a:ln>
        </p:spPr>
      </p:cxnSp>
      <p:cxnSp>
        <p:nvCxnSpPr>
          <p:cNvPr id="145" name="Connector: Elbow 144">
            <a:extLst>
              <a:ext uri="{FF2B5EF4-FFF2-40B4-BE49-F238E27FC236}">
                <a16:creationId xmlns:a16="http://schemas.microsoft.com/office/drawing/2014/main" id="{98EE3B48-4701-4027-82BB-3B0DDAD93684}"/>
              </a:ext>
            </a:extLst>
          </p:cNvPr>
          <p:cNvCxnSpPr>
            <a:cxnSpLocks/>
          </p:cNvCxnSpPr>
          <p:nvPr/>
        </p:nvCxnSpPr>
        <p:spPr>
          <a:xfrm>
            <a:off x="5988542" y="1661909"/>
            <a:ext cx="2758096" cy="378662"/>
          </a:xfrm>
          <a:prstGeom prst="bentConnector3">
            <a:avLst>
              <a:gd name="adj1" fmla="val 99722"/>
            </a:avLst>
          </a:prstGeom>
          <a:ln w="19050">
            <a:solidFill>
              <a:srgbClr val="004981"/>
            </a:solidFill>
          </a:ln>
        </p:spPr>
      </p:cxnSp>
      <p:sp>
        <p:nvSpPr>
          <p:cNvPr id="12" name="object 12"/>
          <p:cNvSpPr/>
          <p:nvPr/>
        </p:nvSpPr>
        <p:spPr>
          <a:xfrm>
            <a:off x="3824025" y="1325319"/>
            <a:ext cx="2298271" cy="441773"/>
          </a:xfrm>
          <a:custGeom>
            <a:avLst/>
            <a:gdLst/>
            <a:ahLst/>
            <a:cxnLst/>
            <a:rect l="l" t="t" r="r" b="b"/>
            <a:pathLst>
              <a:path w="2774950" h="634364">
                <a:moveTo>
                  <a:pt x="2774569" y="0"/>
                </a:moveTo>
                <a:lnTo>
                  <a:pt x="0" y="0"/>
                </a:lnTo>
                <a:lnTo>
                  <a:pt x="0" y="634225"/>
                </a:lnTo>
                <a:lnTo>
                  <a:pt x="2774569" y="634225"/>
                </a:lnTo>
                <a:lnTo>
                  <a:pt x="2774569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 anchor="ctr"/>
          <a:lstStyle/>
          <a:p>
            <a:pPr algn="ctr" defTabSz="757306">
              <a:spcBef>
                <a:spcPts val="418"/>
              </a:spcBef>
            </a:pPr>
            <a:r>
              <a:rPr lang="en-US" sz="1242" kern="0" dirty="0">
                <a:solidFill>
                  <a:srgbClr val="FFFFFF"/>
                </a:solidFill>
                <a:latin typeface="Calibri"/>
                <a:cs typeface="Calibri"/>
              </a:rPr>
              <a:t>Chief</a:t>
            </a:r>
            <a:r>
              <a:rPr lang="en-US" sz="1242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42" kern="0" dirty="0">
                <a:solidFill>
                  <a:srgbClr val="FFFFFF"/>
                </a:solidFill>
                <a:latin typeface="Calibri"/>
                <a:cs typeface="Calibri"/>
              </a:rPr>
              <a:t>Operating</a:t>
            </a:r>
            <a:r>
              <a:rPr lang="en-US" sz="1242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242" kern="0" spc="-8" dirty="0">
                <a:solidFill>
                  <a:srgbClr val="FFFFFF"/>
                </a:solidFill>
                <a:latin typeface="Calibri"/>
                <a:cs typeface="Calibri"/>
              </a:rPr>
              <a:t>Officer</a:t>
            </a:r>
            <a:endParaRPr lang="en-US" sz="124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lang="en-US" sz="1242" b="1" kern="0" dirty="0">
                <a:solidFill>
                  <a:srgbClr val="FFFFFF"/>
                </a:solidFill>
                <a:latin typeface="Calibri"/>
                <a:cs typeface="Calibri"/>
              </a:rPr>
              <a:t>Md Faiz </a:t>
            </a:r>
            <a:r>
              <a:rPr lang="en-US" sz="1242" b="1" kern="0" spc="-17" dirty="0">
                <a:solidFill>
                  <a:srgbClr val="FFFFFF"/>
                </a:solidFill>
                <a:latin typeface="Calibri"/>
                <a:cs typeface="Calibri"/>
              </a:rPr>
              <a:t>Ahmad</a:t>
            </a:r>
            <a:endParaRPr lang="en-US" sz="124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A75BDBE5-2792-3D28-67DE-8C93257B92F8}"/>
              </a:ext>
            </a:extLst>
          </p:cNvPr>
          <p:cNvCxnSpPr>
            <a:cxnSpLocks/>
          </p:cNvCxnSpPr>
          <p:nvPr/>
        </p:nvCxnSpPr>
        <p:spPr>
          <a:xfrm>
            <a:off x="5212454" y="1725018"/>
            <a:ext cx="0" cy="252442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185" name="object 20">
            <a:extLst>
              <a:ext uri="{FF2B5EF4-FFF2-40B4-BE49-F238E27FC236}">
                <a16:creationId xmlns:a16="http://schemas.microsoft.com/office/drawing/2014/main" id="{821A72EC-DD54-1123-9B94-D9894D9753C2}"/>
              </a:ext>
            </a:extLst>
          </p:cNvPr>
          <p:cNvSpPr/>
          <p:nvPr/>
        </p:nvSpPr>
        <p:spPr>
          <a:xfrm>
            <a:off x="2561816" y="5780165"/>
            <a:ext cx="1703982" cy="38804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0" bIns="0" rtlCol="0"/>
          <a:lstStyle/>
          <a:p>
            <a:pPr defTabSz="757306"/>
            <a:r>
              <a:rPr lang="en-US" sz="1077" kern="0" spc="-8" dirty="0">
                <a:solidFill>
                  <a:prstClr val="white"/>
                </a:solidFill>
                <a:latin typeface="Calibri"/>
                <a:cs typeface="Calibri"/>
              </a:rPr>
              <a:t>Tear down/ Benchmarking/Target Setting</a:t>
            </a:r>
          </a:p>
        </p:txBody>
      </p:sp>
      <p:sp>
        <p:nvSpPr>
          <p:cNvPr id="149" name="object 20">
            <a:extLst>
              <a:ext uri="{FF2B5EF4-FFF2-40B4-BE49-F238E27FC236}">
                <a16:creationId xmlns:a16="http://schemas.microsoft.com/office/drawing/2014/main" id="{D6E22707-72E3-D3CB-FF69-8EA006A05EDA}"/>
              </a:ext>
            </a:extLst>
          </p:cNvPr>
          <p:cNvSpPr/>
          <p:nvPr/>
        </p:nvSpPr>
        <p:spPr>
          <a:xfrm>
            <a:off x="2561816" y="2532664"/>
            <a:ext cx="1703982" cy="206855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Platform Structure</a:t>
            </a:r>
          </a:p>
        </p:txBody>
      </p:sp>
      <p:sp>
        <p:nvSpPr>
          <p:cNvPr id="173" name="object 20">
            <a:extLst>
              <a:ext uri="{FF2B5EF4-FFF2-40B4-BE49-F238E27FC236}">
                <a16:creationId xmlns:a16="http://schemas.microsoft.com/office/drawing/2014/main" id="{6689D06D-09DC-5DE2-DC82-B85E7F809606}"/>
              </a:ext>
            </a:extLst>
          </p:cNvPr>
          <p:cNvSpPr/>
          <p:nvPr/>
        </p:nvSpPr>
        <p:spPr>
          <a:xfrm>
            <a:off x="2561816" y="2788001"/>
            <a:ext cx="1703982" cy="38804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Steering/Suspensions/ Breaks</a:t>
            </a:r>
          </a:p>
        </p:txBody>
      </p:sp>
      <p:sp>
        <p:nvSpPr>
          <p:cNvPr id="174" name="object 20">
            <a:extLst>
              <a:ext uri="{FF2B5EF4-FFF2-40B4-BE49-F238E27FC236}">
                <a16:creationId xmlns:a16="http://schemas.microsoft.com/office/drawing/2014/main" id="{97324FAC-1C0A-EA33-64CF-916D67D7DD1B}"/>
              </a:ext>
            </a:extLst>
          </p:cNvPr>
          <p:cNvSpPr/>
          <p:nvPr/>
        </p:nvSpPr>
        <p:spPr>
          <a:xfrm>
            <a:off x="2561816" y="3224525"/>
            <a:ext cx="1703982" cy="38804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Packaging, Performance &amp; Compliance</a:t>
            </a:r>
          </a:p>
        </p:txBody>
      </p:sp>
      <p:sp>
        <p:nvSpPr>
          <p:cNvPr id="175" name="object 20">
            <a:extLst>
              <a:ext uri="{FF2B5EF4-FFF2-40B4-BE49-F238E27FC236}">
                <a16:creationId xmlns:a16="http://schemas.microsoft.com/office/drawing/2014/main" id="{356FC9C5-E8A5-C022-A461-5A1D13C415F3}"/>
              </a:ext>
            </a:extLst>
          </p:cNvPr>
          <p:cNvSpPr/>
          <p:nvPr/>
        </p:nvSpPr>
        <p:spPr>
          <a:xfrm>
            <a:off x="2561816" y="3661049"/>
            <a:ext cx="1703982" cy="38804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BOM/Weight/Cost</a:t>
            </a:r>
          </a:p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Management</a:t>
            </a:r>
          </a:p>
        </p:txBody>
      </p:sp>
      <p:sp>
        <p:nvSpPr>
          <p:cNvPr id="176" name="object 20">
            <a:extLst>
              <a:ext uri="{FF2B5EF4-FFF2-40B4-BE49-F238E27FC236}">
                <a16:creationId xmlns:a16="http://schemas.microsoft.com/office/drawing/2014/main" id="{2D3371FA-6717-F1C7-5648-8645CEC6B8E8}"/>
              </a:ext>
            </a:extLst>
          </p:cNvPr>
          <p:cNvSpPr/>
          <p:nvPr/>
        </p:nvSpPr>
        <p:spPr>
          <a:xfrm>
            <a:off x="2561816" y="4097573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Vehicle Electricals</a:t>
            </a:r>
          </a:p>
        </p:txBody>
      </p:sp>
      <p:sp>
        <p:nvSpPr>
          <p:cNvPr id="177" name="object 20">
            <a:extLst>
              <a:ext uri="{FF2B5EF4-FFF2-40B4-BE49-F238E27FC236}">
                <a16:creationId xmlns:a16="http://schemas.microsoft.com/office/drawing/2014/main" id="{78A0531E-5FDB-6EC6-7F03-D95D609CA495}"/>
              </a:ext>
            </a:extLst>
          </p:cNvPr>
          <p:cNvSpPr/>
          <p:nvPr/>
        </p:nvSpPr>
        <p:spPr>
          <a:xfrm>
            <a:off x="2561816" y="4337943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Vehicle</a:t>
            </a:r>
            <a:r>
              <a:rPr lang="en-IN" sz="1159" kern="0" spc="-33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Software</a:t>
            </a:r>
            <a:endParaRPr lang="en-IN" sz="1159" kern="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80" name="object 20">
            <a:extLst>
              <a:ext uri="{FF2B5EF4-FFF2-40B4-BE49-F238E27FC236}">
                <a16:creationId xmlns:a16="http://schemas.microsoft.com/office/drawing/2014/main" id="{0143D123-084E-3643-A643-1FC881B76742}"/>
              </a:ext>
            </a:extLst>
          </p:cNvPr>
          <p:cNvSpPr/>
          <p:nvPr/>
        </p:nvSpPr>
        <p:spPr>
          <a:xfrm>
            <a:off x="2561816" y="4578313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Homologation</a:t>
            </a:r>
            <a:endParaRPr lang="en-IN" sz="1159" kern="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81" name="object 20">
            <a:extLst>
              <a:ext uri="{FF2B5EF4-FFF2-40B4-BE49-F238E27FC236}">
                <a16:creationId xmlns:a16="http://schemas.microsoft.com/office/drawing/2014/main" id="{FC1645C7-5D98-FA4F-248C-C5F31597D7DD}"/>
              </a:ext>
            </a:extLst>
          </p:cNvPr>
          <p:cNvSpPr/>
          <p:nvPr/>
        </p:nvSpPr>
        <p:spPr>
          <a:xfrm>
            <a:off x="2561816" y="4818684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SW</a:t>
            </a:r>
            <a:r>
              <a:rPr lang="en-IN" sz="1159" kern="0" spc="-12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Validation/HIL</a:t>
            </a:r>
            <a:endParaRPr lang="en-IN" sz="1159" kern="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82" name="object 20">
            <a:extLst>
              <a:ext uri="{FF2B5EF4-FFF2-40B4-BE49-F238E27FC236}">
                <a16:creationId xmlns:a16="http://schemas.microsoft.com/office/drawing/2014/main" id="{4A4030FF-F6EB-404A-24A1-873012F14546}"/>
              </a:ext>
            </a:extLst>
          </p:cNvPr>
          <p:cNvSpPr/>
          <p:nvPr/>
        </p:nvSpPr>
        <p:spPr>
          <a:xfrm>
            <a:off x="2561816" y="5059054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EE</a:t>
            </a:r>
            <a:r>
              <a:rPr lang="en-IN" sz="1159" kern="0" spc="-17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Architecture</a:t>
            </a:r>
            <a:endParaRPr lang="en-IN" sz="1159" kern="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83" name="object 20">
            <a:extLst>
              <a:ext uri="{FF2B5EF4-FFF2-40B4-BE49-F238E27FC236}">
                <a16:creationId xmlns:a16="http://schemas.microsoft.com/office/drawing/2014/main" id="{29623D10-9F3F-4D2F-5182-DC3B8A0855B8}"/>
              </a:ext>
            </a:extLst>
          </p:cNvPr>
          <p:cNvSpPr/>
          <p:nvPr/>
        </p:nvSpPr>
        <p:spPr>
          <a:xfrm>
            <a:off x="2561816" y="5299425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Costing</a:t>
            </a:r>
          </a:p>
        </p:txBody>
      </p:sp>
      <p:sp>
        <p:nvSpPr>
          <p:cNvPr id="184" name="object 20">
            <a:extLst>
              <a:ext uri="{FF2B5EF4-FFF2-40B4-BE49-F238E27FC236}">
                <a16:creationId xmlns:a16="http://schemas.microsoft.com/office/drawing/2014/main" id="{0EC93002-1A33-0B0D-BEB9-E93B97784BB9}"/>
              </a:ext>
            </a:extLst>
          </p:cNvPr>
          <p:cNvSpPr/>
          <p:nvPr/>
        </p:nvSpPr>
        <p:spPr>
          <a:xfrm>
            <a:off x="2561816" y="5539795"/>
            <a:ext cx="1703982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Manufacturing</a:t>
            </a:r>
            <a:endParaRPr lang="en-IN" sz="1159" kern="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86" name="object 20">
            <a:extLst>
              <a:ext uri="{FF2B5EF4-FFF2-40B4-BE49-F238E27FC236}">
                <a16:creationId xmlns:a16="http://schemas.microsoft.com/office/drawing/2014/main" id="{CE618F98-96B6-92AE-F944-E4C466964B46}"/>
              </a:ext>
            </a:extLst>
          </p:cNvPr>
          <p:cNvSpPr/>
          <p:nvPr/>
        </p:nvSpPr>
        <p:spPr>
          <a:xfrm>
            <a:off x="2561816" y="6216689"/>
            <a:ext cx="1703982" cy="38804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Prototype and Series Sourcing</a:t>
            </a:r>
          </a:p>
        </p:txBody>
      </p:sp>
      <p:sp>
        <p:nvSpPr>
          <p:cNvPr id="188" name="object 35">
            <a:extLst>
              <a:ext uri="{FF2B5EF4-FFF2-40B4-BE49-F238E27FC236}">
                <a16:creationId xmlns:a16="http://schemas.microsoft.com/office/drawing/2014/main" id="{5BB64CE6-2CBE-F861-C144-5D5DD38E17F0}"/>
              </a:ext>
            </a:extLst>
          </p:cNvPr>
          <p:cNvSpPr/>
          <p:nvPr/>
        </p:nvSpPr>
        <p:spPr>
          <a:xfrm>
            <a:off x="2435595" y="2229902"/>
            <a:ext cx="126221" cy="4228399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2826616D-CDDC-BC19-7C59-D4273164DC4E}"/>
              </a:ext>
            </a:extLst>
          </p:cNvPr>
          <p:cNvCxnSpPr>
            <a:cxnSpLocks/>
          </p:cNvCxnSpPr>
          <p:nvPr/>
        </p:nvCxnSpPr>
        <p:spPr>
          <a:xfrm flipH="1">
            <a:off x="2435595" y="2671675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A3881B76-D3DA-D16B-0C85-1543C459C276}"/>
              </a:ext>
            </a:extLst>
          </p:cNvPr>
          <p:cNvCxnSpPr>
            <a:cxnSpLocks/>
          </p:cNvCxnSpPr>
          <p:nvPr/>
        </p:nvCxnSpPr>
        <p:spPr>
          <a:xfrm flipH="1">
            <a:off x="2435595" y="2974605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E3E1551-3DE4-2A63-5F95-B340C4FD0CCA}"/>
              </a:ext>
            </a:extLst>
          </p:cNvPr>
          <p:cNvCxnSpPr>
            <a:cxnSpLocks/>
          </p:cNvCxnSpPr>
          <p:nvPr/>
        </p:nvCxnSpPr>
        <p:spPr>
          <a:xfrm flipH="1">
            <a:off x="2435595" y="3422689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C8FAF405-C41A-428F-DB2E-74584F1E4B41}"/>
              </a:ext>
            </a:extLst>
          </p:cNvPr>
          <p:cNvCxnSpPr>
            <a:cxnSpLocks/>
          </p:cNvCxnSpPr>
          <p:nvPr/>
        </p:nvCxnSpPr>
        <p:spPr>
          <a:xfrm flipH="1">
            <a:off x="2435595" y="3858151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893C8EEC-3218-D671-8AC8-5E2506F97BB2}"/>
              </a:ext>
            </a:extLst>
          </p:cNvPr>
          <p:cNvCxnSpPr>
            <a:cxnSpLocks/>
          </p:cNvCxnSpPr>
          <p:nvPr/>
        </p:nvCxnSpPr>
        <p:spPr>
          <a:xfrm flipH="1">
            <a:off x="2435595" y="4186325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377FCD6-F475-D9DB-404F-2C06756C9C00}"/>
              </a:ext>
            </a:extLst>
          </p:cNvPr>
          <p:cNvCxnSpPr>
            <a:cxnSpLocks/>
          </p:cNvCxnSpPr>
          <p:nvPr/>
        </p:nvCxnSpPr>
        <p:spPr>
          <a:xfrm flipH="1">
            <a:off x="2435595" y="4432456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BC04A395-69E5-D637-798B-A42B2815C854}"/>
              </a:ext>
            </a:extLst>
          </p:cNvPr>
          <p:cNvCxnSpPr>
            <a:cxnSpLocks/>
          </p:cNvCxnSpPr>
          <p:nvPr/>
        </p:nvCxnSpPr>
        <p:spPr>
          <a:xfrm flipH="1">
            <a:off x="2435595" y="467858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013809A-0441-3330-7A9E-718786F77EBF}"/>
              </a:ext>
            </a:extLst>
          </p:cNvPr>
          <p:cNvCxnSpPr>
            <a:cxnSpLocks/>
          </p:cNvCxnSpPr>
          <p:nvPr/>
        </p:nvCxnSpPr>
        <p:spPr>
          <a:xfrm flipH="1">
            <a:off x="2435595" y="4918406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70" name="object 35">
            <a:extLst>
              <a:ext uri="{FF2B5EF4-FFF2-40B4-BE49-F238E27FC236}">
                <a16:creationId xmlns:a16="http://schemas.microsoft.com/office/drawing/2014/main" id="{5A47CAC7-746F-5FE3-68E2-3574369EC478}"/>
              </a:ext>
            </a:extLst>
          </p:cNvPr>
          <p:cNvSpPr/>
          <p:nvPr/>
        </p:nvSpPr>
        <p:spPr>
          <a:xfrm>
            <a:off x="9939928" y="1725018"/>
            <a:ext cx="132029" cy="2776859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1F2EF98A-78F3-EB42-A571-904A07C9709D}"/>
              </a:ext>
            </a:extLst>
          </p:cNvPr>
          <p:cNvCxnSpPr>
            <a:cxnSpLocks/>
          </p:cNvCxnSpPr>
          <p:nvPr/>
        </p:nvCxnSpPr>
        <p:spPr>
          <a:xfrm flipH="1">
            <a:off x="2435595" y="5158226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2CC4A11A-D95B-2B8A-86F2-705C24B125A4}"/>
              </a:ext>
            </a:extLst>
          </p:cNvPr>
          <p:cNvCxnSpPr>
            <a:cxnSpLocks/>
          </p:cNvCxnSpPr>
          <p:nvPr/>
        </p:nvCxnSpPr>
        <p:spPr>
          <a:xfrm flipH="1">
            <a:off x="2435595" y="5398045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05BC127B-C4C3-4A3F-3956-E3BEABC53765}"/>
              </a:ext>
            </a:extLst>
          </p:cNvPr>
          <p:cNvCxnSpPr>
            <a:cxnSpLocks/>
          </p:cNvCxnSpPr>
          <p:nvPr/>
        </p:nvCxnSpPr>
        <p:spPr>
          <a:xfrm flipH="1">
            <a:off x="2435595" y="5625243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52FF5DB3-8746-9B20-7CEC-37B90E469B21}"/>
              </a:ext>
            </a:extLst>
          </p:cNvPr>
          <p:cNvCxnSpPr>
            <a:cxnSpLocks/>
          </p:cNvCxnSpPr>
          <p:nvPr/>
        </p:nvCxnSpPr>
        <p:spPr>
          <a:xfrm flipH="1">
            <a:off x="2435595" y="595341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ABF29D9D-B36B-4831-7304-73DABC8408B7}"/>
              </a:ext>
            </a:extLst>
          </p:cNvPr>
          <p:cNvGrpSpPr/>
          <p:nvPr/>
        </p:nvGrpSpPr>
        <p:grpSpPr>
          <a:xfrm>
            <a:off x="4644460" y="2482344"/>
            <a:ext cx="1451540" cy="912999"/>
            <a:chOff x="5448300" y="2997200"/>
            <a:chExt cx="2057400" cy="1102362"/>
          </a:xfrm>
        </p:grpSpPr>
        <p:sp>
          <p:nvSpPr>
            <p:cNvPr id="206" name="object 20">
              <a:extLst>
                <a:ext uri="{FF2B5EF4-FFF2-40B4-BE49-F238E27FC236}">
                  <a16:creationId xmlns:a16="http://schemas.microsoft.com/office/drawing/2014/main" id="{7AA08FB8-9C31-802F-996D-34C70A03D54D}"/>
                </a:ext>
              </a:extLst>
            </p:cNvPr>
            <p:cNvSpPr/>
            <p:nvPr/>
          </p:nvSpPr>
          <p:spPr>
            <a:xfrm>
              <a:off x="5448300" y="2997200"/>
              <a:ext cx="2057400" cy="231687"/>
            </a:xfrm>
            <a:custGeom>
              <a:avLst/>
              <a:gdLst/>
              <a:ahLst/>
              <a:cxnLst/>
              <a:rect l="l" t="t" r="r" b="b"/>
              <a:pathLst>
                <a:path w="1997710" h="305435">
                  <a:moveTo>
                    <a:pt x="0" y="305308"/>
                  </a:moveTo>
                  <a:lnTo>
                    <a:pt x="1997583" y="305308"/>
                  </a:lnTo>
                  <a:lnTo>
                    <a:pt x="1997583" y="0"/>
                  </a:lnTo>
                  <a:lnTo>
                    <a:pt x="0" y="0"/>
                  </a:lnTo>
                  <a:lnTo>
                    <a:pt x="0" y="305308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noFill/>
            </a:ln>
          </p:spPr>
          <p:txBody>
            <a:bodyPr wrap="square" lIns="59632" tIns="29816" rIns="59632" bIns="0" rtlCol="0"/>
            <a:lstStyle/>
            <a:p>
              <a:pPr defTabSz="757306"/>
              <a:r>
                <a:rPr lang="en-IN" sz="1159" kern="0" spc="-8" dirty="0">
                  <a:solidFill>
                    <a:prstClr val="white"/>
                  </a:solidFill>
                  <a:latin typeface="Calibri"/>
                  <a:cs typeface="Calibri"/>
                </a:rPr>
                <a:t>System Engineering</a:t>
              </a:r>
            </a:p>
          </p:txBody>
        </p:sp>
        <p:sp>
          <p:nvSpPr>
            <p:cNvPr id="207" name="object 20">
              <a:extLst>
                <a:ext uri="{FF2B5EF4-FFF2-40B4-BE49-F238E27FC236}">
                  <a16:creationId xmlns:a16="http://schemas.microsoft.com/office/drawing/2014/main" id="{E083768C-A90C-7D24-C1F7-A6FC44085A1B}"/>
                </a:ext>
              </a:extLst>
            </p:cNvPr>
            <p:cNvSpPr/>
            <p:nvPr/>
          </p:nvSpPr>
          <p:spPr>
            <a:xfrm>
              <a:off x="5448300" y="3287425"/>
              <a:ext cx="2057400" cy="231687"/>
            </a:xfrm>
            <a:custGeom>
              <a:avLst/>
              <a:gdLst/>
              <a:ahLst/>
              <a:cxnLst/>
              <a:rect l="l" t="t" r="r" b="b"/>
              <a:pathLst>
                <a:path w="1997710" h="305435">
                  <a:moveTo>
                    <a:pt x="0" y="305308"/>
                  </a:moveTo>
                  <a:lnTo>
                    <a:pt x="1997583" y="305308"/>
                  </a:lnTo>
                  <a:lnTo>
                    <a:pt x="1997583" y="0"/>
                  </a:lnTo>
                  <a:lnTo>
                    <a:pt x="0" y="0"/>
                  </a:lnTo>
                  <a:lnTo>
                    <a:pt x="0" y="305308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noFill/>
            </a:ln>
          </p:spPr>
          <p:txBody>
            <a:bodyPr wrap="square" lIns="59632" tIns="29816" rIns="59632" bIns="0" rtlCol="0"/>
            <a:lstStyle/>
            <a:p>
              <a:pPr marL="10518" defTabSz="757306">
                <a:spcBef>
                  <a:spcPts val="83"/>
                </a:spcBef>
              </a:pPr>
              <a:r>
                <a:rPr lang="en-IN" sz="1159" kern="0" dirty="0">
                  <a:solidFill>
                    <a:prstClr val="white"/>
                  </a:solidFill>
                  <a:latin typeface="Calibri"/>
                  <a:cs typeface="Calibri"/>
                </a:rPr>
                <a:t>Hardware</a:t>
              </a:r>
            </a:p>
          </p:txBody>
        </p:sp>
        <p:sp>
          <p:nvSpPr>
            <p:cNvPr id="208" name="object 20">
              <a:extLst>
                <a:ext uri="{FF2B5EF4-FFF2-40B4-BE49-F238E27FC236}">
                  <a16:creationId xmlns:a16="http://schemas.microsoft.com/office/drawing/2014/main" id="{A8BDF213-17A1-B8D3-DB36-780D795F221A}"/>
                </a:ext>
              </a:extLst>
            </p:cNvPr>
            <p:cNvSpPr/>
            <p:nvPr/>
          </p:nvSpPr>
          <p:spPr>
            <a:xfrm>
              <a:off x="5448300" y="3577650"/>
              <a:ext cx="2057400" cy="231687"/>
            </a:xfrm>
            <a:custGeom>
              <a:avLst/>
              <a:gdLst/>
              <a:ahLst/>
              <a:cxnLst/>
              <a:rect l="l" t="t" r="r" b="b"/>
              <a:pathLst>
                <a:path w="1997710" h="305435">
                  <a:moveTo>
                    <a:pt x="0" y="305308"/>
                  </a:moveTo>
                  <a:lnTo>
                    <a:pt x="1997583" y="305308"/>
                  </a:lnTo>
                  <a:lnTo>
                    <a:pt x="1997583" y="0"/>
                  </a:lnTo>
                  <a:lnTo>
                    <a:pt x="0" y="0"/>
                  </a:lnTo>
                  <a:lnTo>
                    <a:pt x="0" y="305308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noFill/>
            </a:ln>
          </p:spPr>
          <p:txBody>
            <a:bodyPr wrap="square" lIns="59632" tIns="29816" rIns="59632" bIns="0" rtlCol="0"/>
            <a:lstStyle/>
            <a:p>
              <a:pPr marL="10518" defTabSz="757306">
                <a:spcBef>
                  <a:spcPts val="83"/>
                </a:spcBef>
              </a:pPr>
              <a:r>
                <a:rPr lang="en-IN" sz="1159" kern="0" spc="-8" dirty="0">
                  <a:solidFill>
                    <a:prstClr val="white"/>
                  </a:solidFill>
                  <a:latin typeface="Calibri"/>
                  <a:cs typeface="Calibri"/>
                </a:rPr>
                <a:t>Software</a:t>
              </a:r>
            </a:p>
          </p:txBody>
        </p:sp>
        <p:sp>
          <p:nvSpPr>
            <p:cNvPr id="209" name="object 20">
              <a:extLst>
                <a:ext uri="{FF2B5EF4-FFF2-40B4-BE49-F238E27FC236}">
                  <a16:creationId xmlns:a16="http://schemas.microsoft.com/office/drawing/2014/main" id="{0F6CD296-8DC1-8AE8-78FC-1016CD2361EC}"/>
                </a:ext>
              </a:extLst>
            </p:cNvPr>
            <p:cNvSpPr/>
            <p:nvPr/>
          </p:nvSpPr>
          <p:spPr>
            <a:xfrm>
              <a:off x="5448300" y="3867875"/>
              <a:ext cx="2057400" cy="231687"/>
            </a:xfrm>
            <a:custGeom>
              <a:avLst/>
              <a:gdLst/>
              <a:ahLst/>
              <a:cxnLst/>
              <a:rect l="l" t="t" r="r" b="b"/>
              <a:pathLst>
                <a:path w="1997710" h="305435">
                  <a:moveTo>
                    <a:pt x="0" y="305308"/>
                  </a:moveTo>
                  <a:lnTo>
                    <a:pt x="1997583" y="305308"/>
                  </a:lnTo>
                  <a:lnTo>
                    <a:pt x="1997583" y="0"/>
                  </a:lnTo>
                  <a:lnTo>
                    <a:pt x="0" y="0"/>
                  </a:lnTo>
                  <a:lnTo>
                    <a:pt x="0" y="305308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noFill/>
            </a:ln>
          </p:spPr>
          <p:txBody>
            <a:bodyPr wrap="square" lIns="59632" tIns="29816" rIns="59632" bIns="0" rtlCol="0"/>
            <a:lstStyle/>
            <a:p>
              <a:pPr marL="10518" defTabSz="757306">
                <a:spcBef>
                  <a:spcPts val="83"/>
                </a:spcBef>
              </a:pPr>
              <a:r>
                <a:rPr lang="en-IN" sz="1159" kern="0" dirty="0">
                  <a:solidFill>
                    <a:prstClr val="white"/>
                  </a:solidFill>
                  <a:latin typeface="Calibri"/>
                  <a:cs typeface="Calibri"/>
                </a:rPr>
                <a:t>Testing</a:t>
              </a:r>
            </a:p>
          </p:txBody>
        </p:sp>
      </p:grp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D7BE477B-C2AD-5418-B83B-AC4EE2E00169}"/>
              </a:ext>
            </a:extLst>
          </p:cNvPr>
          <p:cNvCxnSpPr>
            <a:cxnSpLocks/>
          </p:cNvCxnSpPr>
          <p:nvPr/>
        </p:nvCxnSpPr>
        <p:spPr>
          <a:xfrm flipH="1">
            <a:off x="4518239" y="257109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8CEEB909-A253-3318-6BC1-ED2E3A966454}"/>
              </a:ext>
            </a:extLst>
          </p:cNvPr>
          <p:cNvCxnSpPr>
            <a:cxnSpLocks/>
          </p:cNvCxnSpPr>
          <p:nvPr/>
        </p:nvCxnSpPr>
        <p:spPr>
          <a:xfrm flipH="1">
            <a:off x="4518239" y="281722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28FCD1E9-C0E8-3982-A901-687DD6A2E0D0}"/>
              </a:ext>
            </a:extLst>
          </p:cNvPr>
          <p:cNvCxnSpPr>
            <a:cxnSpLocks/>
          </p:cNvCxnSpPr>
          <p:nvPr/>
        </p:nvCxnSpPr>
        <p:spPr>
          <a:xfrm flipH="1">
            <a:off x="4518239" y="3063358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16" name="object 35">
            <a:extLst>
              <a:ext uri="{FF2B5EF4-FFF2-40B4-BE49-F238E27FC236}">
                <a16:creationId xmlns:a16="http://schemas.microsoft.com/office/drawing/2014/main" id="{8BE5072C-D5CC-F8D2-6BD5-B0A1598BDB6F}"/>
              </a:ext>
            </a:extLst>
          </p:cNvPr>
          <p:cNvSpPr/>
          <p:nvPr/>
        </p:nvSpPr>
        <p:spPr>
          <a:xfrm>
            <a:off x="4515842" y="2229902"/>
            <a:ext cx="128618" cy="1072877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18" name="object 20">
            <a:extLst>
              <a:ext uri="{FF2B5EF4-FFF2-40B4-BE49-F238E27FC236}">
                <a16:creationId xmlns:a16="http://schemas.microsoft.com/office/drawing/2014/main" id="{BAEEED18-62A1-7D14-5C8A-F9F423BD83F7}"/>
              </a:ext>
            </a:extLst>
          </p:cNvPr>
          <p:cNvSpPr/>
          <p:nvPr/>
        </p:nvSpPr>
        <p:spPr>
          <a:xfrm>
            <a:off x="982458" y="2482344"/>
            <a:ext cx="1137585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 anchor="ctr"/>
          <a:lstStyle/>
          <a:p>
            <a:pPr defTabSz="757306"/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Body in White</a:t>
            </a:r>
          </a:p>
        </p:txBody>
      </p:sp>
      <p:sp>
        <p:nvSpPr>
          <p:cNvPr id="219" name="object 20">
            <a:extLst>
              <a:ext uri="{FF2B5EF4-FFF2-40B4-BE49-F238E27FC236}">
                <a16:creationId xmlns:a16="http://schemas.microsoft.com/office/drawing/2014/main" id="{1EAFE9AA-71F0-038B-6B9D-1FF531011128}"/>
              </a:ext>
            </a:extLst>
          </p:cNvPr>
          <p:cNvSpPr/>
          <p:nvPr/>
        </p:nvSpPr>
        <p:spPr>
          <a:xfrm>
            <a:off x="982458" y="2722714"/>
            <a:ext cx="1137585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 anchor="ctr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Closure Systems</a:t>
            </a:r>
          </a:p>
        </p:txBody>
      </p:sp>
      <p:sp>
        <p:nvSpPr>
          <p:cNvPr id="220" name="object 20">
            <a:extLst>
              <a:ext uri="{FF2B5EF4-FFF2-40B4-BE49-F238E27FC236}">
                <a16:creationId xmlns:a16="http://schemas.microsoft.com/office/drawing/2014/main" id="{9D4D325F-40D3-4694-F4E5-4A5F75F2D810}"/>
              </a:ext>
            </a:extLst>
          </p:cNvPr>
          <p:cNvSpPr/>
          <p:nvPr/>
        </p:nvSpPr>
        <p:spPr>
          <a:xfrm>
            <a:off x="982458" y="2963085"/>
            <a:ext cx="1137585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 anchor="ctr"/>
          <a:lstStyle/>
          <a:p>
            <a:pPr marL="10518" defTabSz="757306">
              <a:spcBef>
                <a:spcPts val="83"/>
              </a:spcBef>
            </a:pP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Interiors</a:t>
            </a:r>
          </a:p>
        </p:txBody>
      </p:sp>
      <p:sp>
        <p:nvSpPr>
          <p:cNvPr id="221" name="object 20">
            <a:extLst>
              <a:ext uri="{FF2B5EF4-FFF2-40B4-BE49-F238E27FC236}">
                <a16:creationId xmlns:a16="http://schemas.microsoft.com/office/drawing/2014/main" id="{FE6BE7AF-6D3D-3110-D661-D10DA4FD741F}"/>
              </a:ext>
            </a:extLst>
          </p:cNvPr>
          <p:cNvSpPr/>
          <p:nvPr/>
        </p:nvSpPr>
        <p:spPr>
          <a:xfrm>
            <a:off x="982458" y="3203455"/>
            <a:ext cx="1137585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 anchor="ctr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Exteriors</a:t>
            </a:r>
          </a:p>
        </p:txBody>
      </p: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550C1E11-F204-3B4D-1F8B-287A2FCB2569}"/>
              </a:ext>
            </a:extLst>
          </p:cNvPr>
          <p:cNvCxnSpPr>
            <a:cxnSpLocks/>
          </p:cNvCxnSpPr>
          <p:nvPr/>
        </p:nvCxnSpPr>
        <p:spPr>
          <a:xfrm flipH="1">
            <a:off x="856237" y="257109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E4B909E7-E3DC-7B68-B6C4-59C6294A5DD7}"/>
              </a:ext>
            </a:extLst>
          </p:cNvPr>
          <p:cNvCxnSpPr>
            <a:cxnSpLocks/>
          </p:cNvCxnSpPr>
          <p:nvPr/>
        </p:nvCxnSpPr>
        <p:spPr>
          <a:xfrm flipH="1">
            <a:off x="856237" y="281722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4496773B-383F-8449-4AA1-781D1BFD5FF6}"/>
              </a:ext>
            </a:extLst>
          </p:cNvPr>
          <p:cNvCxnSpPr>
            <a:cxnSpLocks/>
          </p:cNvCxnSpPr>
          <p:nvPr/>
        </p:nvCxnSpPr>
        <p:spPr>
          <a:xfrm flipH="1">
            <a:off x="856237" y="3063358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25" name="object 35">
            <a:extLst>
              <a:ext uri="{FF2B5EF4-FFF2-40B4-BE49-F238E27FC236}">
                <a16:creationId xmlns:a16="http://schemas.microsoft.com/office/drawing/2014/main" id="{2CDA9223-1339-6568-616E-2C0E0422DBAF}"/>
              </a:ext>
            </a:extLst>
          </p:cNvPr>
          <p:cNvSpPr/>
          <p:nvPr/>
        </p:nvSpPr>
        <p:spPr>
          <a:xfrm>
            <a:off x="853840" y="2229902"/>
            <a:ext cx="128618" cy="1072877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27" name="object 20">
            <a:extLst>
              <a:ext uri="{FF2B5EF4-FFF2-40B4-BE49-F238E27FC236}">
                <a16:creationId xmlns:a16="http://schemas.microsoft.com/office/drawing/2014/main" id="{4B688B53-1028-28AE-240A-70B8337778F8}"/>
              </a:ext>
            </a:extLst>
          </p:cNvPr>
          <p:cNvSpPr/>
          <p:nvPr/>
        </p:nvSpPr>
        <p:spPr>
          <a:xfrm>
            <a:off x="6475462" y="2482343"/>
            <a:ext cx="1261409" cy="378663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118" kern="0" spc="-8" dirty="0">
                <a:solidFill>
                  <a:prstClr val="white"/>
                </a:solidFill>
                <a:latin typeface="Calibri"/>
                <a:cs typeface="Calibri"/>
              </a:rPr>
              <a:t>Structural Durability</a:t>
            </a:r>
          </a:p>
        </p:txBody>
      </p:sp>
      <p:sp>
        <p:nvSpPr>
          <p:cNvPr id="228" name="object 20">
            <a:extLst>
              <a:ext uri="{FF2B5EF4-FFF2-40B4-BE49-F238E27FC236}">
                <a16:creationId xmlns:a16="http://schemas.microsoft.com/office/drawing/2014/main" id="{7FD3F2EA-65D4-C644-AA15-AC79BF56A105}"/>
              </a:ext>
            </a:extLst>
          </p:cNvPr>
          <p:cNvSpPr/>
          <p:nvPr/>
        </p:nvSpPr>
        <p:spPr>
          <a:xfrm>
            <a:off x="6475462" y="2924117"/>
            <a:ext cx="1261409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Safety</a:t>
            </a:r>
          </a:p>
        </p:txBody>
      </p:sp>
      <p:sp>
        <p:nvSpPr>
          <p:cNvPr id="229" name="object 20">
            <a:extLst>
              <a:ext uri="{FF2B5EF4-FFF2-40B4-BE49-F238E27FC236}">
                <a16:creationId xmlns:a16="http://schemas.microsoft.com/office/drawing/2014/main" id="{B175504F-DA26-5319-A2FC-F49303B3DF56}"/>
              </a:ext>
            </a:extLst>
          </p:cNvPr>
          <p:cNvSpPr/>
          <p:nvPr/>
        </p:nvSpPr>
        <p:spPr>
          <a:xfrm>
            <a:off x="6475462" y="3164487"/>
            <a:ext cx="1261409" cy="402805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spc="-8" dirty="0">
                <a:solidFill>
                  <a:prstClr val="white"/>
                </a:solidFill>
                <a:latin typeface="Calibri"/>
                <a:cs typeface="Calibri"/>
              </a:rPr>
              <a:t>Multi Body Dynamics</a:t>
            </a:r>
          </a:p>
        </p:txBody>
      </p:sp>
      <p:sp>
        <p:nvSpPr>
          <p:cNvPr id="230" name="object 20">
            <a:extLst>
              <a:ext uri="{FF2B5EF4-FFF2-40B4-BE49-F238E27FC236}">
                <a16:creationId xmlns:a16="http://schemas.microsoft.com/office/drawing/2014/main" id="{B13DD241-BF41-0BD4-F14C-0E2D5750C600}"/>
              </a:ext>
            </a:extLst>
          </p:cNvPr>
          <p:cNvSpPr/>
          <p:nvPr/>
        </p:nvSpPr>
        <p:spPr>
          <a:xfrm>
            <a:off x="6475462" y="3627846"/>
            <a:ext cx="1261409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CFD/Thermal</a:t>
            </a: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25779785-2FBF-7FAD-90FC-39E27948D522}"/>
              </a:ext>
            </a:extLst>
          </p:cNvPr>
          <p:cNvCxnSpPr>
            <a:cxnSpLocks/>
          </p:cNvCxnSpPr>
          <p:nvPr/>
        </p:nvCxnSpPr>
        <p:spPr>
          <a:xfrm flipH="1">
            <a:off x="6349241" y="2671675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73AB6DA9-35E7-F51F-E6DD-92E0A9B01B62}"/>
              </a:ext>
            </a:extLst>
          </p:cNvPr>
          <p:cNvCxnSpPr>
            <a:cxnSpLocks/>
          </p:cNvCxnSpPr>
          <p:nvPr/>
        </p:nvCxnSpPr>
        <p:spPr>
          <a:xfrm flipH="1">
            <a:off x="6349241" y="2987227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0D533965-9471-BDFD-2116-94C1D2A01654}"/>
              </a:ext>
            </a:extLst>
          </p:cNvPr>
          <p:cNvCxnSpPr>
            <a:cxnSpLocks/>
          </p:cNvCxnSpPr>
          <p:nvPr/>
        </p:nvCxnSpPr>
        <p:spPr>
          <a:xfrm flipH="1">
            <a:off x="6349241" y="3365890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34" name="object 35">
            <a:extLst>
              <a:ext uri="{FF2B5EF4-FFF2-40B4-BE49-F238E27FC236}">
                <a16:creationId xmlns:a16="http://schemas.microsoft.com/office/drawing/2014/main" id="{0974F52C-0887-B9FD-5DE9-7EEC71EC1DF7}"/>
              </a:ext>
            </a:extLst>
          </p:cNvPr>
          <p:cNvSpPr/>
          <p:nvPr/>
        </p:nvSpPr>
        <p:spPr>
          <a:xfrm>
            <a:off x="6348442" y="2229902"/>
            <a:ext cx="126221" cy="1956423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35" name="object 20">
            <a:extLst>
              <a:ext uri="{FF2B5EF4-FFF2-40B4-BE49-F238E27FC236}">
                <a16:creationId xmlns:a16="http://schemas.microsoft.com/office/drawing/2014/main" id="{254F8813-75A1-5D2F-1DF4-FB56AB8678FB}"/>
              </a:ext>
            </a:extLst>
          </p:cNvPr>
          <p:cNvSpPr/>
          <p:nvPr/>
        </p:nvSpPr>
        <p:spPr>
          <a:xfrm>
            <a:off x="6475462" y="3853286"/>
            <a:ext cx="1261409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IN" sz="1077" kern="0" spc="-8" dirty="0">
                <a:solidFill>
                  <a:prstClr val="white"/>
                </a:solidFill>
                <a:latin typeface="Calibri"/>
                <a:cs typeface="Calibri"/>
              </a:rPr>
              <a:t>MVH</a:t>
            </a:r>
          </a:p>
        </p:txBody>
      </p:sp>
      <p:sp>
        <p:nvSpPr>
          <p:cNvPr id="236" name="object 20">
            <a:extLst>
              <a:ext uri="{FF2B5EF4-FFF2-40B4-BE49-F238E27FC236}">
                <a16:creationId xmlns:a16="http://schemas.microsoft.com/office/drawing/2014/main" id="{78AD7C41-5C7B-1E16-6C90-4943FB05DCA9}"/>
              </a:ext>
            </a:extLst>
          </p:cNvPr>
          <p:cNvSpPr/>
          <p:nvPr/>
        </p:nvSpPr>
        <p:spPr>
          <a:xfrm>
            <a:off x="6475462" y="4093657"/>
            <a:ext cx="1261409" cy="191888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marL="10518" defTabSz="757306">
              <a:spcBef>
                <a:spcPts val="83"/>
              </a:spcBef>
            </a:pPr>
            <a:r>
              <a:rPr lang="en-IN" sz="1159" kern="0" dirty="0">
                <a:solidFill>
                  <a:prstClr val="white"/>
                </a:solidFill>
                <a:latin typeface="Calibri"/>
                <a:cs typeface="Calibri"/>
              </a:rPr>
              <a:t>EM</a:t>
            </a:r>
          </a:p>
        </p:txBody>
      </p: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66D64D32-C6FA-5F94-8298-AA454C801FDD}"/>
              </a:ext>
            </a:extLst>
          </p:cNvPr>
          <p:cNvCxnSpPr>
            <a:cxnSpLocks/>
          </p:cNvCxnSpPr>
          <p:nvPr/>
        </p:nvCxnSpPr>
        <p:spPr>
          <a:xfrm flipH="1">
            <a:off x="6349241" y="3744552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D70D8D43-A4E4-1916-D7CB-2923F37F75AC}"/>
              </a:ext>
            </a:extLst>
          </p:cNvPr>
          <p:cNvCxnSpPr>
            <a:cxnSpLocks/>
          </p:cNvCxnSpPr>
          <p:nvPr/>
        </p:nvCxnSpPr>
        <p:spPr>
          <a:xfrm flipH="1">
            <a:off x="6349241" y="3933883"/>
            <a:ext cx="126221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50" name="object 20">
            <a:extLst>
              <a:ext uri="{FF2B5EF4-FFF2-40B4-BE49-F238E27FC236}">
                <a16:creationId xmlns:a16="http://schemas.microsoft.com/office/drawing/2014/main" id="{3358F64C-B87F-98B0-ECA3-FFD0A3E40C76}"/>
              </a:ext>
            </a:extLst>
          </p:cNvPr>
          <p:cNvSpPr/>
          <p:nvPr/>
        </p:nvSpPr>
        <p:spPr>
          <a:xfrm>
            <a:off x="8092453" y="2482343"/>
            <a:ext cx="1411510" cy="567994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Enterprise SW </a:t>
            </a:r>
            <a:r>
              <a:rPr lang="fr-FR" sz="1159" kern="0" spc="-8" dirty="0" err="1">
                <a:solidFill>
                  <a:prstClr val="white"/>
                </a:solidFill>
                <a:latin typeface="Calibri"/>
                <a:cs typeface="Calibri"/>
              </a:rPr>
              <a:t>Implementation</a:t>
            </a:r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/</a:t>
            </a:r>
          </a:p>
          <a:p>
            <a:pPr defTabSz="757306"/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Maintenance (SAP)</a:t>
            </a: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10382548-A907-A005-CEEA-D8A443CEA24E}"/>
              </a:ext>
            </a:extLst>
          </p:cNvPr>
          <p:cNvCxnSpPr>
            <a:cxnSpLocks/>
          </p:cNvCxnSpPr>
          <p:nvPr/>
        </p:nvCxnSpPr>
        <p:spPr>
          <a:xfrm flipH="1">
            <a:off x="7989313" y="2797896"/>
            <a:ext cx="103140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257" name="object 35">
            <a:extLst>
              <a:ext uri="{FF2B5EF4-FFF2-40B4-BE49-F238E27FC236}">
                <a16:creationId xmlns:a16="http://schemas.microsoft.com/office/drawing/2014/main" id="{959C970C-FCF1-0897-AC44-147586351A04}"/>
              </a:ext>
            </a:extLst>
          </p:cNvPr>
          <p:cNvSpPr/>
          <p:nvPr/>
        </p:nvSpPr>
        <p:spPr>
          <a:xfrm>
            <a:off x="7989313" y="2229902"/>
            <a:ext cx="102341" cy="1199098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62" name="object 20">
            <a:extLst>
              <a:ext uri="{FF2B5EF4-FFF2-40B4-BE49-F238E27FC236}">
                <a16:creationId xmlns:a16="http://schemas.microsoft.com/office/drawing/2014/main" id="{7A5B78B8-6D17-534D-4497-0DB990A7EDB7}"/>
              </a:ext>
            </a:extLst>
          </p:cNvPr>
          <p:cNvSpPr/>
          <p:nvPr/>
        </p:nvSpPr>
        <p:spPr>
          <a:xfrm>
            <a:off x="8092453" y="3116858"/>
            <a:ext cx="1411510" cy="567994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Application SW </a:t>
            </a:r>
          </a:p>
          <a:p>
            <a:pPr defTabSz="757306"/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(</a:t>
            </a:r>
            <a:r>
              <a:rPr lang="fr-FR" sz="1159" kern="0" spc="-8" dirty="0" err="1">
                <a:solidFill>
                  <a:prstClr val="white"/>
                </a:solidFill>
                <a:latin typeface="Calibri"/>
                <a:cs typeface="Calibri"/>
              </a:rPr>
              <a:t>Customization</a:t>
            </a:r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/</a:t>
            </a:r>
          </a:p>
          <a:p>
            <a:pPr defTabSz="757306"/>
            <a:r>
              <a:rPr lang="fr-FR" sz="1159" kern="0" spc="-8" dirty="0">
                <a:solidFill>
                  <a:prstClr val="white"/>
                </a:solidFill>
                <a:latin typeface="Calibri"/>
                <a:cs typeface="Calibri"/>
              </a:rPr>
              <a:t>Maintenance)</a:t>
            </a: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7C357A54-BAB4-DCF1-BDED-D86923E1A4F3}"/>
              </a:ext>
            </a:extLst>
          </p:cNvPr>
          <p:cNvCxnSpPr>
            <a:cxnSpLocks/>
          </p:cNvCxnSpPr>
          <p:nvPr/>
        </p:nvCxnSpPr>
        <p:spPr>
          <a:xfrm flipH="1">
            <a:off x="9945736" y="2751565"/>
            <a:ext cx="126221" cy="0"/>
          </a:xfrm>
          <a:prstGeom prst="line">
            <a:avLst/>
          </a:prstGeom>
          <a:ln w="19050">
            <a:noFill/>
          </a:ln>
        </p:spPr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1639D4BF-3DAE-2D27-E31C-B6D941931383}"/>
              </a:ext>
            </a:extLst>
          </p:cNvPr>
          <p:cNvCxnSpPr>
            <a:cxnSpLocks/>
          </p:cNvCxnSpPr>
          <p:nvPr/>
        </p:nvCxnSpPr>
        <p:spPr>
          <a:xfrm flipH="1">
            <a:off x="9945736" y="3354270"/>
            <a:ext cx="126221" cy="0"/>
          </a:xfrm>
          <a:prstGeom prst="line">
            <a:avLst/>
          </a:prstGeom>
          <a:ln w="19050">
            <a:noFill/>
          </a:ln>
        </p:spPr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D03164D3-065E-78D0-D99C-4310ECF1A4EB}"/>
              </a:ext>
            </a:extLst>
          </p:cNvPr>
          <p:cNvCxnSpPr>
            <a:cxnSpLocks/>
          </p:cNvCxnSpPr>
          <p:nvPr/>
        </p:nvCxnSpPr>
        <p:spPr>
          <a:xfrm flipH="1">
            <a:off x="9945736" y="3807663"/>
            <a:ext cx="126221" cy="0"/>
          </a:xfrm>
          <a:prstGeom prst="line">
            <a:avLst/>
          </a:prstGeom>
          <a:ln w="19050">
            <a:noFill/>
          </a:ln>
        </p:spPr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B8156BA-20A8-FB1E-9B80-98150FBC61F1}"/>
              </a:ext>
            </a:extLst>
          </p:cNvPr>
          <p:cNvCxnSpPr>
            <a:cxnSpLocks/>
          </p:cNvCxnSpPr>
          <p:nvPr/>
        </p:nvCxnSpPr>
        <p:spPr>
          <a:xfrm flipH="1">
            <a:off x="9945736" y="2168220"/>
            <a:ext cx="126221" cy="0"/>
          </a:xfrm>
          <a:prstGeom prst="line">
            <a:avLst/>
          </a:prstGeom>
          <a:ln w="19050">
            <a:noFill/>
          </a:ln>
        </p:spPr>
      </p:cxnSp>
      <p:sp>
        <p:nvSpPr>
          <p:cNvPr id="295" name="object 20">
            <a:extLst>
              <a:ext uri="{FF2B5EF4-FFF2-40B4-BE49-F238E27FC236}">
                <a16:creationId xmlns:a16="http://schemas.microsoft.com/office/drawing/2014/main" id="{2ABB3FED-B6D1-6CE3-E931-3E5F6B206C16}"/>
              </a:ext>
            </a:extLst>
          </p:cNvPr>
          <p:cNvSpPr/>
          <p:nvPr/>
        </p:nvSpPr>
        <p:spPr>
          <a:xfrm>
            <a:off x="10071957" y="1977460"/>
            <a:ext cx="1411510" cy="441773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‘(up to) 8 in 1’</a:t>
            </a:r>
          </a:p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Electrified Propulsion</a:t>
            </a:r>
          </a:p>
        </p:txBody>
      </p:sp>
      <p:sp>
        <p:nvSpPr>
          <p:cNvPr id="296" name="object 20">
            <a:extLst>
              <a:ext uri="{FF2B5EF4-FFF2-40B4-BE49-F238E27FC236}">
                <a16:creationId xmlns:a16="http://schemas.microsoft.com/office/drawing/2014/main" id="{59EE8615-36BC-047C-9263-0B24963420A9}"/>
              </a:ext>
            </a:extLst>
          </p:cNvPr>
          <p:cNvSpPr/>
          <p:nvPr/>
        </p:nvSpPr>
        <p:spPr>
          <a:xfrm>
            <a:off x="10071957" y="2482343"/>
            <a:ext cx="1411510" cy="57311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Conventional and </a:t>
            </a:r>
            <a:r>
              <a:rPr lang="en-US" sz="1159" kern="0" spc="-8" dirty="0" err="1">
                <a:solidFill>
                  <a:prstClr val="white"/>
                </a:solidFill>
                <a:latin typeface="Calibri"/>
                <a:cs typeface="Calibri"/>
              </a:rPr>
              <a:t>xEV</a:t>
            </a:r>
            <a:endParaRPr lang="en-US" sz="1159" kern="0" spc="-8" dirty="0">
              <a:solidFill>
                <a:prstClr val="white"/>
              </a:solidFill>
              <a:latin typeface="Calibri"/>
              <a:cs typeface="Calibri"/>
            </a:endParaRPr>
          </a:p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Driveline &amp; Transmission</a:t>
            </a:r>
          </a:p>
        </p:txBody>
      </p:sp>
      <p:sp>
        <p:nvSpPr>
          <p:cNvPr id="297" name="object 20">
            <a:extLst>
              <a:ext uri="{FF2B5EF4-FFF2-40B4-BE49-F238E27FC236}">
                <a16:creationId xmlns:a16="http://schemas.microsoft.com/office/drawing/2014/main" id="{8B441CB0-B013-2662-BF3E-7495085C3C75}"/>
              </a:ext>
            </a:extLst>
          </p:cNvPr>
          <p:cNvSpPr/>
          <p:nvPr/>
        </p:nvSpPr>
        <p:spPr>
          <a:xfrm>
            <a:off x="10071957" y="3116859"/>
            <a:ext cx="1411510" cy="438362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ICE Design &amp;</a:t>
            </a:r>
          </a:p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Development</a:t>
            </a:r>
          </a:p>
        </p:txBody>
      </p:sp>
      <p:sp>
        <p:nvSpPr>
          <p:cNvPr id="298" name="object 20">
            <a:extLst>
              <a:ext uri="{FF2B5EF4-FFF2-40B4-BE49-F238E27FC236}">
                <a16:creationId xmlns:a16="http://schemas.microsoft.com/office/drawing/2014/main" id="{6C8F287F-5CCA-90EB-80A1-7BEB5E477E4C}"/>
              </a:ext>
            </a:extLst>
          </p:cNvPr>
          <p:cNvSpPr/>
          <p:nvPr/>
        </p:nvSpPr>
        <p:spPr>
          <a:xfrm>
            <a:off x="10071957" y="3597862"/>
            <a:ext cx="1411510" cy="438362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‘3+in 1’ Sub- system/Components</a:t>
            </a:r>
          </a:p>
        </p:txBody>
      </p:sp>
      <p:sp>
        <p:nvSpPr>
          <p:cNvPr id="300" name="object 20">
            <a:extLst>
              <a:ext uri="{FF2B5EF4-FFF2-40B4-BE49-F238E27FC236}">
                <a16:creationId xmlns:a16="http://schemas.microsoft.com/office/drawing/2014/main" id="{E051E057-FFB3-9F6B-59DF-AB993F2F5288}"/>
              </a:ext>
            </a:extLst>
          </p:cNvPr>
          <p:cNvSpPr/>
          <p:nvPr/>
        </p:nvSpPr>
        <p:spPr>
          <a:xfrm>
            <a:off x="10071957" y="4078865"/>
            <a:ext cx="1411510" cy="23368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Hybrid Powertrain</a:t>
            </a:r>
          </a:p>
        </p:txBody>
      </p:sp>
      <p:sp>
        <p:nvSpPr>
          <p:cNvPr id="301" name="object 20">
            <a:extLst>
              <a:ext uri="{FF2B5EF4-FFF2-40B4-BE49-F238E27FC236}">
                <a16:creationId xmlns:a16="http://schemas.microsoft.com/office/drawing/2014/main" id="{1EB47D5A-411C-50BA-92E2-C87024ECDA93}"/>
              </a:ext>
            </a:extLst>
          </p:cNvPr>
          <p:cNvSpPr/>
          <p:nvPr/>
        </p:nvSpPr>
        <p:spPr>
          <a:xfrm>
            <a:off x="10071957" y="4355187"/>
            <a:ext cx="1411510" cy="233681"/>
          </a:xfrm>
          <a:custGeom>
            <a:avLst/>
            <a:gdLst/>
            <a:ahLst/>
            <a:cxnLst/>
            <a:rect l="l" t="t" r="r" b="b"/>
            <a:pathLst>
              <a:path w="1997710" h="305435">
                <a:moveTo>
                  <a:pt x="0" y="305308"/>
                </a:moveTo>
                <a:lnTo>
                  <a:pt x="1997583" y="305308"/>
                </a:lnTo>
                <a:lnTo>
                  <a:pt x="1997583" y="0"/>
                </a:lnTo>
                <a:lnTo>
                  <a:pt x="0" y="0"/>
                </a:lnTo>
                <a:lnTo>
                  <a:pt x="0" y="305308"/>
                </a:lnTo>
                <a:close/>
              </a:path>
            </a:pathLst>
          </a:custGeom>
          <a:solidFill>
            <a:schemeClr val="accent1"/>
          </a:solidFill>
          <a:ln w="12699">
            <a:noFill/>
          </a:ln>
        </p:spPr>
        <p:txBody>
          <a:bodyPr wrap="square" lIns="59632" tIns="29816" rIns="59632" bIns="0" rtlCol="0"/>
          <a:lstStyle/>
          <a:p>
            <a:pPr defTabSz="757306"/>
            <a:r>
              <a:rPr lang="en-US" sz="1159" kern="0" spc="-8" dirty="0">
                <a:solidFill>
                  <a:prstClr val="white"/>
                </a:solidFill>
                <a:latin typeface="Calibri"/>
                <a:cs typeface="Calibri"/>
              </a:rPr>
              <a:t>Sustainability</a:t>
            </a:r>
          </a:p>
        </p:txBody>
      </p: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E292C94-85CC-141E-C75F-667075937B60}"/>
              </a:ext>
            </a:extLst>
          </p:cNvPr>
          <p:cNvCxnSpPr>
            <a:cxnSpLocks/>
          </p:cNvCxnSpPr>
          <p:nvPr/>
        </p:nvCxnSpPr>
        <p:spPr>
          <a:xfrm flipH="1">
            <a:off x="9945736" y="4196559"/>
            <a:ext cx="126221" cy="0"/>
          </a:xfrm>
          <a:prstGeom prst="line">
            <a:avLst/>
          </a:prstGeom>
          <a:ln w="19050">
            <a:noFill/>
          </a:ln>
        </p:spPr>
      </p:cxnSp>
      <p:sp>
        <p:nvSpPr>
          <p:cNvPr id="307" name="object 12">
            <a:extLst>
              <a:ext uri="{FF2B5EF4-FFF2-40B4-BE49-F238E27FC236}">
                <a16:creationId xmlns:a16="http://schemas.microsoft.com/office/drawing/2014/main" id="{6AFEEA67-5EDF-5290-A882-11428F4C92C1}"/>
              </a:ext>
            </a:extLst>
          </p:cNvPr>
          <p:cNvSpPr/>
          <p:nvPr/>
        </p:nvSpPr>
        <p:spPr>
          <a:xfrm>
            <a:off x="9657476" y="1325319"/>
            <a:ext cx="1992242" cy="441773"/>
          </a:xfrm>
          <a:custGeom>
            <a:avLst/>
            <a:gdLst/>
            <a:ahLst/>
            <a:cxnLst/>
            <a:rect l="l" t="t" r="r" b="b"/>
            <a:pathLst>
              <a:path w="2774950" h="634364">
                <a:moveTo>
                  <a:pt x="2774569" y="0"/>
                </a:moveTo>
                <a:lnTo>
                  <a:pt x="0" y="0"/>
                </a:lnTo>
                <a:lnTo>
                  <a:pt x="0" y="634225"/>
                </a:lnTo>
                <a:lnTo>
                  <a:pt x="2774569" y="634225"/>
                </a:lnTo>
                <a:lnTo>
                  <a:pt x="2774569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 anchor="ctr"/>
          <a:lstStyle/>
          <a:p>
            <a:pPr algn="ctr" defTabSz="757306"/>
            <a:r>
              <a:rPr lang="en-US" sz="1242" kern="0" dirty="0">
                <a:solidFill>
                  <a:srgbClr val="FFFFFF"/>
                </a:solidFill>
                <a:latin typeface="Calibri"/>
                <a:cs typeface="Calibri"/>
              </a:rPr>
              <a:t>Powertrain</a:t>
            </a:r>
          </a:p>
          <a:p>
            <a:pPr algn="ctr" defTabSz="757306"/>
            <a:r>
              <a:rPr lang="en-US" sz="1242" b="1" kern="0" dirty="0">
                <a:solidFill>
                  <a:srgbClr val="FFFFFF"/>
                </a:solidFill>
                <a:latin typeface="Calibri"/>
                <a:cs typeface="Calibri"/>
              </a:rPr>
              <a:t>Mark Findlay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5393" y="185431"/>
            <a:ext cx="10287789" cy="495606"/>
          </a:xfrm>
          <a:prstGeom prst="rect">
            <a:avLst/>
          </a:prstGeom>
        </p:spPr>
        <p:txBody>
          <a:bodyPr vert="horz" wrap="square" lIns="0" tIns="13674" rIns="0" bIns="0" rtlCol="0" anchor="b">
            <a:spAutoFit/>
          </a:bodyPr>
          <a:lstStyle/>
          <a:p>
            <a:pPr marL="10518">
              <a:lnSpc>
                <a:spcPct val="100000"/>
              </a:lnSpc>
              <a:spcBef>
                <a:spcPts val="108"/>
              </a:spcBef>
            </a:pPr>
            <a:r>
              <a:rPr spc="-8" dirty="0"/>
              <a:t>Organization</a:t>
            </a:r>
            <a:r>
              <a:rPr spc="-79" dirty="0"/>
              <a:t> </a:t>
            </a:r>
            <a:r>
              <a:rPr spc="-8" dirty="0"/>
              <a:t>Structure</a:t>
            </a:r>
            <a:r>
              <a:rPr lang="en-US" spc="-8" dirty="0"/>
              <a:t> - </a:t>
            </a:r>
            <a:r>
              <a:rPr lang="en-IN" dirty="0"/>
              <a:t>Regions</a:t>
            </a:r>
            <a:r>
              <a:rPr lang="en-IN" spc="-66" dirty="0"/>
              <a:t> </a:t>
            </a:r>
            <a:endParaRPr spc="-8" dirty="0"/>
          </a:p>
        </p:txBody>
      </p:sp>
      <p:sp>
        <p:nvSpPr>
          <p:cNvPr id="6" name="object 6"/>
          <p:cNvSpPr/>
          <p:nvPr/>
        </p:nvSpPr>
        <p:spPr>
          <a:xfrm>
            <a:off x="5275565" y="967694"/>
            <a:ext cx="1922238" cy="581142"/>
          </a:xfrm>
          <a:custGeom>
            <a:avLst/>
            <a:gdLst/>
            <a:ahLst/>
            <a:cxnLst/>
            <a:rect l="l" t="t" r="r" b="b"/>
            <a:pathLst>
              <a:path w="2320925" h="701675">
                <a:moveTo>
                  <a:pt x="2320798" y="0"/>
                </a:moveTo>
                <a:lnTo>
                  <a:pt x="0" y="0"/>
                </a:lnTo>
                <a:lnTo>
                  <a:pt x="0" y="701294"/>
                </a:lnTo>
                <a:lnTo>
                  <a:pt x="2320798" y="701294"/>
                </a:lnTo>
                <a:lnTo>
                  <a:pt x="232079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pPr algn="ctr" defTabSz="757306">
              <a:spcBef>
                <a:spcPts val="104"/>
              </a:spcBef>
              <a:defRPr/>
            </a:pPr>
            <a:r>
              <a:rPr lang="en-IN" sz="1739" kern="0" spc="-21" dirty="0">
                <a:solidFill>
                  <a:srgbClr val="FFFFFF"/>
                </a:solidFill>
                <a:latin typeface="Calibri"/>
                <a:cs typeface="Calibri"/>
              </a:rPr>
              <a:t>CEO</a:t>
            </a:r>
            <a:endParaRPr lang="en-IN" sz="173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>
              <a:spcBef>
                <a:spcPts val="17"/>
              </a:spcBef>
              <a:defRPr/>
            </a:pPr>
            <a:r>
              <a:rPr lang="en-IN" sz="1739" b="1" kern="0" dirty="0">
                <a:solidFill>
                  <a:srgbClr val="FFFFFF"/>
                </a:solidFill>
                <a:latin typeface="Calibri"/>
                <a:cs typeface="Calibri"/>
              </a:rPr>
              <a:t>Kumar</a:t>
            </a:r>
            <a:r>
              <a:rPr lang="en-IN" sz="1739" b="1" kern="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739" b="1" kern="0" spc="-8" dirty="0">
                <a:solidFill>
                  <a:srgbClr val="FFFFFF"/>
                </a:solidFill>
                <a:latin typeface="Calibri"/>
                <a:cs typeface="Calibri"/>
              </a:rPr>
              <a:t>Prabhas</a:t>
            </a:r>
            <a:endParaRPr lang="en-IN" sz="173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8503" y="2021963"/>
            <a:ext cx="2486650" cy="525394"/>
          </a:xfrm>
          <a:custGeom>
            <a:avLst/>
            <a:gdLst/>
            <a:ahLst/>
            <a:cxnLst/>
            <a:rect l="l" t="t" r="r" b="b"/>
            <a:pathLst>
              <a:path w="2191385" h="634364">
                <a:moveTo>
                  <a:pt x="2190877" y="0"/>
                </a:moveTo>
                <a:lnTo>
                  <a:pt x="0" y="0"/>
                </a:lnTo>
                <a:lnTo>
                  <a:pt x="0" y="634225"/>
                </a:lnTo>
                <a:lnTo>
                  <a:pt x="2190877" y="634225"/>
                </a:lnTo>
                <a:lnTo>
                  <a:pt x="2190877" y="0"/>
                </a:lnTo>
                <a:close/>
              </a:path>
            </a:pathLst>
          </a:custGeom>
          <a:solidFill>
            <a:srgbClr val="004981"/>
          </a:solidFill>
        </p:spPr>
        <p:txBody>
          <a:bodyPr wrap="square" lIns="0" tIns="0" rIns="0" bIns="0" rtlCol="0" anchor="ctr"/>
          <a:lstStyle/>
          <a:p>
            <a:pPr marL="518018" defTabSz="757306">
              <a:spcBef>
                <a:spcPts val="87"/>
              </a:spcBef>
              <a:defRPr/>
            </a:pPr>
            <a:r>
              <a:rPr lang="en-IN"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       AMERICAS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15389" defTabSz="757306">
              <a:defRPr/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       Vijay</a:t>
            </a:r>
            <a:r>
              <a:rPr lang="en-IN" sz="1325" kern="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Malik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72350" y="2284598"/>
            <a:ext cx="277991" cy="3289105"/>
          </a:xfrm>
          <a:custGeom>
            <a:avLst/>
            <a:gdLst/>
            <a:ahLst/>
            <a:cxnLst/>
            <a:rect l="l" t="t" r="r" b="b"/>
            <a:pathLst>
              <a:path w="314959" h="3971290">
                <a:moveTo>
                  <a:pt x="314832" y="0"/>
                </a:moveTo>
                <a:lnTo>
                  <a:pt x="0" y="0"/>
                </a:lnTo>
                <a:lnTo>
                  <a:pt x="0" y="3970997"/>
                </a:lnTo>
                <a:lnTo>
                  <a:pt x="313283" y="397099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08155" y="2007366"/>
            <a:ext cx="2487603" cy="558340"/>
          </a:xfrm>
          <a:prstGeom prst="rect">
            <a:avLst/>
          </a:prstGeom>
          <a:solidFill>
            <a:srgbClr val="004981"/>
          </a:solidFill>
          <a:ln w="12700">
            <a:solidFill>
              <a:srgbClr val="004981"/>
            </a:solidFill>
          </a:ln>
        </p:spPr>
        <p:txBody>
          <a:bodyPr vert="horz" wrap="square" lIns="0" tIns="59632" rIns="0" bIns="89448" rtlCol="0" anchor="ctr">
            <a:spAutoFit/>
          </a:bodyPr>
          <a:lstStyle/>
          <a:p>
            <a:pPr marL="526" algn="ctr" defTabSz="757306">
              <a:spcBef>
                <a:spcPts val="343"/>
              </a:spcBef>
            </a:pP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EMEA,</a:t>
            </a:r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DSD/Tecosim</a:t>
            </a:r>
            <a:r>
              <a:rPr sz="1325" b="1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Integration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Shankar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Venkatraman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026608" y="2735175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26608" y="3866114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26608" y="3301486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760914" y="2303320"/>
            <a:ext cx="315552" cy="2514109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348760" y="2007343"/>
            <a:ext cx="2486650" cy="525394"/>
          </a:xfrm>
          <a:custGeom>
            <a:avLst/>
            <a:gdLst/>
            <a:ahLst/>
            <a:cxnLst/>
            <a:rect l="l" t="t" r="r" b="b"/>
            <a:pathLst>
              <a:path w="2191384" h="634364">
                <a:moveTo>
                  <a:pt x="0" y="634225"/>
                </a:moveTo>
                <a:lnTo>
                  <a:pt x="2190877" y="634225"/>
                </a:lnTo>
                <a:lnTo>
                  <a:pt x="2190877" y="0"/>
                </a:lnTo>
                <a:lnTo>
                  <a:pt x="0" y="0"/>
                </a:lnTo>
                <a:lnTo>
                  <a:pt x="0" y="634225"/>
                </a:lnTo>
                <a:close/>
              </a:path>
            </a:pathLst>
          </a:custGeom>
          <a:solidFill>
            <a:srgbClr val="004981"/>
          </a:solidFill>
          <a:ln w="12700">
            <a:solidFill>
              <a:srgbClr val="004981"/>
            </a:solidFill>
          </a:ln>
        </p:spPr>
        <p:txBody>
          <a:bodyPr wrap="square" lIns="0" tIns="0" rIns="0" bIns="0" rtlCol="0" anchor="ctr"/>
          <a:lstStyle/>
          <a:p>
            <a:pPr algn="ctr" defTabSz="757306">
              <a:spcBef>
                <a:spcPts val="87"/>
              </a:spcBef>
              <a:defRPr/>
            </a:pPr>
            <a:r>
              <a:rPr lang="en-IN"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>
              <a:defRPr/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Sanjay</a:t>
            </a: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Manohar</a:t>
            </a:r>
            <a:r>
              <a:rPr lang="en-IN" sz="1325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Patil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026608" y="4433760"/>
            <a:ext cx="1816003" cy="662660"/>
          </a:xfrm>
          <a:custGeom>
            <a:avLst/>
            <a:gdLst/>
            <a:ahLst/>
            <a:cxnLst/>
            <a:rect l="l" t="t" r="r" b="b"/>
            <a:pathLst>
              <a:path w="2192654" h="800100">
                <a:moveTo>
                  <a:pt x="2192528" y="0"/>
                </a:moveTo>
                <a:lnTo>
                  <a:pt x="0" y="0"/>
                </a:lnTo>
                <a:lnTo>
                  <a:pt x="0" y="799541"/>
                </a:lnTo>
                <a:lnTo>
                  <a:pt x="2192528" y="799541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03258" y="2716347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16436" y="2715852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(1)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/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CH,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HYD,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BLR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75" name="object 37">
            <a:extLst>
              <a:ext uri="{FF2B5EF4-FFF2-40B4-BE49-F238E27FC236}">
                <a16:creationId xmlns:a16="http://schemas.microsoft.com/office/drawing/2014/main" id="{08B1BA9C-C0A5-AD22-4A82-E0B3278BBED4}"/>
              </a:ext>
            </a:extLst>
          </p:cNvPr>
          <p:cNvSpPr/>
          <p:nvPr/>
        </p:nvSpPr>
        <p:spPr>
          <a:xfrm>
            <a:off x="9188411" y="2007343"/>
            <a:ext cx="2486650" cy="525394"/>
          </a:xfrm>
          <a:custGeom>
            <a:avLst/>
            <a:gdLst/>
            <a:ahLst/>
            <a:cxnLst/>
            <a:rect l="l" t="t" r="r" b="b"/>
            <a:pathLst>
              <a:path w="2191384" h="634364">
                <a:moveTo>
                  <a:pt x="0" y="634225"/>
                </a:moveTo>
                <a:lnTo>
                  <a:pt x="2190877" y="634225"/>
                </a:lnTo>
                <a:lnTo>
                  <a:pt x="2190877" y="0"/>
                </a:lnTo>
                <a:lnTo>
                  <a:pt x="0" y="0"/>
                </a:lnTo>
                <a:lnTo>
                  <a:pt x="0" y="634225"/>
                </a:lnTo>
                <a:close/>
              </a:path>
            </a:pathLst>
          </a:custGeom>
          <a:solidFill>
            <a:srgbClr val="004981"/>
          </a:solidFill>
          <a:ln w="12700">
            <a:solidFill>
              <a:srgbClr val="004981"/>
            </a:solidFill>
          </a:ln>
        </p:spPr>
        <p:txBody>
          <a:bodyPr wrap="square" lIns="0" tIns="0" rIns="0" bIns="0" rtlCol="0" anchor="ctr"/>
          <a:lstStyle/>
          <a:p>
            <a:pPr marL="526" algn="ctr" defTabSz="757306">
              <a:spcBef>
                <a:spcPts val="87"/>
              </a:spcBef>
              <a:defRPr/>
            </a:pPr>
            <a:r>
              <a:rPr lang="en-IN"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APAC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>
              <a:defRPr/>
            </a:pPr>
            <a:r>
              <a:rPr lang="en-IN" sz="1325" kern="0" dirty="0">
                <a:solidFill>
                  <a:srgbClr val="FFFFFF"/>
                </a:solidFill>
                <a:latin typeface="Calibri"/>
                <a:cs typeface="Calibri"/>
              </a:rPr>
              <a:t>Lee</a:t>
            </a:r>
            <a:r>
              <a:rPr lang="en-IN"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IN" sz="1325" kern="0" spc="-8" dirty="0">
                <a:solidFill>
                  <a:srgbClr val="FFFFFF"/>
                </a:solidFill>
                <a:latin typeface="Calibri"/>
                <a:cs typeface="Calibri"/>
              </a:rPr>
              <a:t>Sykes</a:t>
            </a:r>
            <a:endParaRPr lang="en-IN"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803258" y="3295595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16436" y="3295206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(2)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/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CH,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HYD,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BLR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803258" y="3874844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16436" y="3874560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(3)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West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Region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5D9B7771-5FFA-A827-2FBA-018E2C8FA1B9}"/>
              </a:ext>
            </a:extLst>
          </p:cNvPr>
          <p:cNvGrpSpPr/>
          <p:nvPr/>
        </p:nvGrpSpPr>
        <p:grpSpPr>
          <a:xfrm>
            <a:off x="872350" y="2987227"/>
            <a:ext cx="315552" cy="1830202"/>
            <a:chOff x="800100" y="3606800"/>
            <a:chExt cx="304800" cy="22098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5B315AF-5E8A-7A50-9613-D961D9D5CE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100" y="3606800"/>
              <a:ext cx="3048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46539E1-DD84-F7E3-7629-29AB0A6258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100" y="4292600"/>
              <a:ext cx="3048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E87365F4-6D9F-25A3-0E05-70D97959C2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100" y="4978400"/>
              <a:ext cx="3048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A442D0B8-B605-39AC-B100-F8589F88D3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100" y="5816600"/>
              <a:ext cx="304800" cy="0"/>
            </a:xfrm>
            <a:prstGeom prst="line">
              <a:avLst/>
            </a:prstGeom>
            <a:ln w="19050">
              <a:solidFill>
                <a:srgbClr val="004981"/>
              </a:solidFill>
            </a:ln>
          </p:spPr>
        </p:cxnSp>
      </p:grpSp>
      <p:sp>
        <p:nvSpPr>
          <p:cNvPr id="89" name="object 23">
            <a:extLst>
              <a:ext uri="{FF2B5EF4-FFF2-40B4-BE49-F238E27FC236}">
                <a16:creationId xmlns:a16="http://schemas.microsoft.com/office/drawing/2014/main" id="{1EC2DBD8-7558-1204-7C6B-7D4F4E4EDAB1}"/>
              </a:ext>
            </a:extLst>
          </p:cNvPr>
          <p:cNvSpPr/>
          <p:nvPr/>
        </p:nvSpPr>
        <p:spPr>
          <a:xfrm>
            <a:off x="9445587" y="2284598"/>
            <a:ext cx="274579" cy="2406611"/>
          </a:xfrm>
          <a:custGeom>
            <a:avLst/>
            <a:gdLst/>
            <a:ahLst/>
            <a:cxnLst/>
            <a:rect l="l" t="t" r="r" b="b"/>
            <a:pathLst>
              <a:path w="314959" h="3971290">
                <a:moveTo>
                  <a:pt x="314832" y="0"/>
                </a:moveTo>
                <a:lnTo>
                  <a:pt x="0" y="0"/>
                </a:lnTo>
                <a:lnTo>
                  <a:pt x="0" y="3970997"/>
                </a:lnTo>
                <a:lnTo>
                  <a:pt x="313283" y="3970997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7A9CF9B-DE2F-B224-A1EC-E1C81D529325}"/>
              </a:ext>
            </a:extLst>
          </p:cNvPr>
          <p:cNvCxnSpPr/>
          <p:nvPr/>
        </p:nvCxnSpPr>
        <p:spPr>
          <a:xfrm flipH="1">
            <a:off x="9442175" y="2987227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8B9C643-120A-4349-B494-770278FB1300}"/>
              </a:ext>
            </a:extLst>
          </p:cNvPr>
          <p:cNvCxnSpPr>
            <a:cxnSpLocks/>
          </p:cNvCxnSpPr>
          <p:nvPr/>
        </p:nvCxnSpPr>
        <p:spPr>
          <a:xfrm flipH="1">
            <a:off x="9442175" y="3555221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66E7E9E-FD3F-8C76-E0F1-50654D16F132}"/>
              </a:ext>
            </a:extLst>
          </p:cNvPr>
          <p:cNvCxnSpPr>
            <a:cxnSpLocks/>
          </p:cNvCxnSpPr>
          <p:nvPr/>
        </p:nvCxnSpPr>
        <p:spPr>
          <a:xfrm flipH="1">
            <a:off x="9442175" y="4107864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D83BCCD-4CC2-C0C6-34D9-E0BA9449CD4D}"/>
              </a:ext>
            </a:extLst>
          </p:cNvPr>
          <p:cNvCxnSpPr/>
          <p:nvPr/>
        </p:nvCxnSpPr>
        <p:spPr>
          <a:xfrm flipH="1">
            <a:off x="3760914" y="2987227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12" name="object 12"/>
          <p:cNvSpPr/>
          <p:nvPr/>
        </p:nvSpPr>
        <p:spPr>
          <a:xfrm>
            <a:off x="1150245" y="2727812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25828" y="2727423"/>
            <a:ext cx="126431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Country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 Manager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/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Mexico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48931" y="3308007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3011" y="3307365"/>
            <a:ext cx="1329000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VP-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Sales</a:t>
            </a:r>
            <a:r>
              <a:rPr sz="1325" kern="0" spc="-17" dirty="0">
                <a:solidFill>
                  <a:srgbClr val="FFFFFF"/>
                </a:solidFill>
                <a:latin typeface="Calibri"/>
                <a:cs typeface="Calibri"/>
              </a:rPr>
              <a:t> OEM’s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>
              <a:spcBef>
                <a:spcPts val="4"/>
              </a:spcBef>
            </a:pP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Detroit/Mid-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West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8931" y="3885152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93011" y="3884868"/>
            <a:ext cx="1329000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marL="75731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VP-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Sales</a:t>
            </a:r>
            <a:r>
              <a:rPr sz="1325" kern="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Tier-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1’S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18" defTabSz="757306"/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Detroit/Mid-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West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48931" y="4462370"/>
            <a:ext cx="1816003" cy="662660"/>
          </a:xfrm>
          <a:custGeom>
            <a:avLst/>
            <a:gdLst/>
            <a:ahLst/>
            <a:cxnLst/>
            <a:rect l="l" t="t" r="r" b="b"/>
            <a:pathLst>
              <a:path w="2192654" h="800100">
                <a:moveTo>
                  <a:pt x="2192528" y="0"/>
                </a:moveTo>
                <a:lnTo>
                  <a:pt x="0" y="0"/>
                </a:lnTo>
                <a:lnTo>
                  <a:pt x="0" y="799541"/>
                </a:lnTo>
                <a:lnTo>
                  <a:pt x="2192528" y="799541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9216" y="4459172"/>
            <a:ext cx="1595116" cy="622327"/>
          </a:xfrm>
          <a:prstGeom prst="rect">
            <a:avLst/>
          </a:prstGeom>
        </p:spPr>
        <p:txBody>
          <a:bodyPr vert="horz" wrap="square" lIns="0" tIns="10518" rIns="0" bIns="0" rtlCol="0">
            <a:spAutoFit/>
          </a:bodyPr>
          <a:lstStyle/>
          <a:p>
            <a:pPr marL="9992" marR="4207" algn="ctr" defTabSz="757306">
              <a:lnSpc>
                <a:spcPct val="100299"/>
              </a:lnSpc>
              <a:spcBef>
                <a:spcPts val="83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VP-Sales Defence/Aero/Marine </a:t>
            </a: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West</a:t>
            </a:r>
            <a:r>
              <a:rPr sz="1325" b="1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Coast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USA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48931" y="5242373"/>
            <a:ext cx="1816003" cy="662660"/>
          </a:xfrm>
          <a:custGeom>
            <a:avLst/>
            <a:gdLst/>
            <a:ahLst/>
            <a:cxnLst/>
            <a:rect l="l" t="t" r="r" b="b"/>
            <a:pathLst>
              <a:path w="2192654" h="800100">
                <a:moveTo>
                  <a:pt x="2192528" y="0"/>
                </a:moveTo>
                <a:lnTo>
                  <a:pt x="0" y="0"/>
                </a:lnTo>
                <a:lnTo>
                  <a:pt x="0" y="799541"/>
                </a:lnTo>
                <a:lnTo>
                  <a:pt x="2192528" y="799541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68743" y="5239218"/>
            <a:ext cx="1176484" cy="621795"/>
          </a:xfrm>
          <a:prstGeom prst="rect">
            <a:avLst/>
          </a:prstGeom>
        </p:spPr>
        <p:txBody>
          <a:bodyPr vert="horz" wrap="square" lIns="0" tIns="9992" rIns="0" bIns="0" rtlCol="0">
            <a:spAutoFit/>
          </a:bodyPr>
          <a:lstStyle/>
          <a:p>
            <a:pPr marL="9992" marR="4207" indent="1052" algn="ctr" defTabSz="757306">
              <a:lnSpc>
                <a:spcPct val="100400"/>
              </a:lnSpc>
              <a:spcBef>
                <a:spcPts val="79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VP-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Sales</a:t>
            </a:r>
            <a:r>
              <a:rPr sz="1325" kern="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CV/Off highway/Mining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Chicago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B822D26-6611-BA16-C791-4530AA7842FD}"/>
              </a:ext>
            </a:extLst>
          </p:cNvPr>
          <p:cNvCxnSpPr>
            <a:cxnSpLocks/>
          </p:cNvCxnSpPr>
          <p:nvPr/>
        </p:nvCxnSpPr>
        <p:spPr>
          <a:xfrm flipH="1">
            <a:off x="3760914" y="3555221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4272E54-80FA-617E-7B0D-CC95E1896997}"/>
              </a:ext>
            </a:extLst>
          </p:cNvPr>
          <p:cNvCxnSpPr/>
          <p:nvPr/>
        </p:nvCxnSpPr>
        <p:spPr>
          <a:xfrm flipH="1">
            <a:off x="3760914" y="4123215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96" name="object 35">
            <a:extLst>
              <a:ext uri="{FF2B5EF4-FFF2-40B4-BE49-F238E27FC236}">
                <a16:creationId xmlns:a16="http://schemas.microsoft.com/office/drawing/2014/main" id="{469E8192-A9A9-17AA-4841-8A8F49A3FBFD}"/>
              </a:ext>
            </a:extLst>
          </p:cNvPr>
          <p:cNvSpPr/>
          <p:nvPr/>
        </p:nvSpPr>
        <p:spPr>
          <a:xfrm>
            <a:off x="6551419" y="2303320"/>
            <a:ext cx="315552" cy="2387888"/>
          </a:xfrm>
          <a:custGeom>
            <a:avLst/>
            <a:gdLst/>
            <a:ahLst/>
            <a:cxnLst/>
            <a:rect l="l" t="t" r="r" b="b"/>
            <a:pathLst>
              <a:path w="314960" h="2946400">
                <a:moveTo>
                  <a:pt x="314833" y="0"/>
                </a:moveTo>
                <a:lnTo>
                  <a:pt x="0" y="0"/>
                </a:lnTo>
                <a:lnTo>
                  <a:pt x="0" y="2946146"/>
                </a:lnTo>
                <a:lnTo>
                  <a:pt x="313309" y="2946146"/>
                </a:lnTo>
              </a:path>
            </a:pathLst>
          </a:custGeom>
          <a:ln w="19050">
            <a:solidFill>
              <a:srgbClr val="004981"/>
            </a:solidFill>
          </a:ln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68C81CE-E23B-EB87-502B-293C0BC06E98}"/>
              </a:ext>
            </a:extLst>
          </p:cNvPr>
          <p:cNvCxnSpPr/>
          <p:nvPr/>
        </p:nvCxnSpPr>
        <p:spPr>
          <a:xfrm flipH="1">
            <a:off x="6551419" y="2987227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55E9A89-7354-9471-23F9-EA4E9735C9F2}"/>
              </a:ext>
            </a:extLst>
          </p:cNvPr>
          <p:cNvCxnSpPr>
            <a:cxnSpLocks/>
          </p:cNvCxnSpPr>
          <p:nvPr/>
        </p:nvCxnSpPr>
        <p:spPr>
          <a:xfrm flipH="1">
            <a:off x="6551419" y="3555221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742BCD5-740C-7FAC-0D3C-EFF6F2B8048E}"/>
              </a:ext>
            </a:extLst>
          </p:cNvPr>
          <p:cNvCxnSpPr/>
          <p:nvPr/>
        </p:nvCxnSpPr>
        <p:spPr>
          <a:xfrm flipH="1">
            <a:off x="6551419" y="4123215"/>
            <a:ext cx="252442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sp>
        <p:nvSpPr>
          <p:cNvPr id="52" name="object 52"/>
          <p:cNvSpPr/>
          <p:nvPr/>
        </p:nvSpPr>
        <p:spPr>
          <a:xfrm>
            <a:off x="9643018" y="2716347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5" h="554989">
                <a:moveTo>
                  <a:pt x="2192527" y="0"/>
                </a:moveTo>
                <a:lnTo>
                  <a:pt x="0" y="0"/>
                </a:lnTo>
                <a:lnTo>
                  <a:pt x="0" y="554647"/>
                </a:lnTo>
                <a:lnTo>
                  <a:pt x="2192527" y="554647"/>
                </a:lnTo>
                <a:lnTo>
                  <a:pt x="2192527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756405" y="2715852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Sub-Regional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Head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(1)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052" algn="ctr" defTabSz="757306"/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South </a:t>
            </a:r>
            <a:r>
              <a:rPr sz="1325" b="1" kern="0" spc="-17" dirty="0">
                <a:solidFill>
                  <a:srgbClr val="FFFFFF"/>
                </a:solidFill>
                <a:latin typeface="Calibri"/>
                <a:cs typeface="Calibri"/>
              </a:rPr>
              <a:t>Korea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9643018" y="3294123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5" h="554989">
                <a:moveTo>
                  <a:pt x="2192527" y="0"/>
                </a:moveTo>
                <a:lnTo>
                  <a:pt x="0" y="0"/>
                </a:lnTo>
                <a:lnTo>
                  <a:pt x="0" y="554647"/>
                </a:lnTo>
                <a:lnTo>
                  <a:pt x="2192527" y="554647"/>
                </a:lnTo>
                <a:lnTo>
                  <a:pt x="2192527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756405" y="3293734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Sub-Regional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Head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(2)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/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Japan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39577" y="2734786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(1)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26" algn="ctr" defTabSz="757306"/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Germany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9643018" y="3874844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5" h="554989">
                <a:moveTo>
                  <a:pt x="2192527" y="0"/>
                </a:moveTo>
                <a:lnTo>
                  <a:pt x="0" y="0"/>
                </a:lnTo>
                <a:lnTo>
                  <a:pt x="0" y="554647"/>
                </a:lnTo>
                <a:lnTo>
                  <a:pt x="2192527" y="554647"/>
                </a:lnTo>
                <a:lnTo>
                  <a:pt x="2192527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39577" y="3865724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(3)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UK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756405" y="3874560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Sub-Regional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Head</a:t>
            </a:r>
            <a:r>
              <a:rPr sz="1325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(3)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/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Australia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643018" y="4450516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5" h="554989">
                <a:moveTo>
                  <a:pt x="2192527" y="0"/>
                </a:moveTo>
                <a:lnTo>
                  <a:pt x="0" y="0"/>
                </a:lnTo>
                <a:lnTo>
                  <a:pt x="0" y="554647"/>
                </a:lnTo>
                <a:lnTo>
                  <a:pt x="2192527" y="554647"/>
                </a:lnTo>
                <a:lnTo>
                  <a:pt x="2192527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39577" y="3301096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(2)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UK</a:t>
            </a:r>
            <a:endParaRPr sz="1325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803258" y="4450516"/>
            <a:ext cx="1816003" cy="459654"/>
          </a:xfrm>
          <a:custGeom>
            <a:avLst/>
            <a:gdLst/>
            <a:ahLst/>
            <a:cxnLst/>
            <a:rect l="l" t="t" r="r" b="b"/>
            <a:pathLst>
              <a:path w="2192654" h="554989">
                <a:moveTo>
                  <a:pt x="2192528" y="0"/>
                </a:moveTo>
                <a:lnTo>
                  <a:pt x="0" y="0"/>
                </a:lnTo>
                <a:lnTo>
                  <a:pt x="0" y="554647"/>
                </a:lnTo>
                <a:lnTo>
                  <a:pt x="2192528" y="554647"/>
                </a:lnTo>
                <a:lnTo>
                  <a:pt x="2192528" y="0"/>
                </a:lnTo>
                <a:close/>
              </a:path>
            </a:pathLst>
          </a:custGeom>
          <a:solidFill>
            <a:srgbClr val="0061AC"/>
          </a:solidFill>
        </p:spPr>
        <p:txBody>
          <a:bodyPr wrap="square" lIns="0" tIns="0" rIns="0" bIns="0" rtlCol="0"/>
          <a:lstStyle/>
          <a:p>
            <a:pPr defTabSz="757306"/>
            <a:endParaRPr sz="1325" kern="0">
              <a:solidFill>
                <a:sysClr val="windowText" lastClr="000000"/>
              </a:solidFill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916436" y="4450337"/>
            <a:ext cx="159038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Regional Head</a:t>
            </a:r>
            <a:r>
              <a:rPr sz="1325" kern="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(4)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/>
            <a:r>
              <a:rPr sz="1325" b="1" kern="0" dirty="0">
                <a:solidFill>
                  <a:srgbClr val="FFFFFF"/>
                </a:solidFill>
                <a:latin typeface="Calibri"/>
                <a:cs typeface="Calibri"/>
              </a:rPr>
              <a:t>NCR</a:t>
            </a:r>
            <a:r>
              <a:rPr sz="1325" b="1" kern="0" spc="-1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Region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14333" y="4430773"/>
            <a:ext cx="1639819" cy="622858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marL="9992" marR="4207"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Integration</a:t>
            </a:r>
            <a:r>
              <a:rPr sz="1325" kern="0" spc="-3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25" kern="0" spc="-41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KAM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578" algn="ctr" defTabSz="757306">
              <a:spcBef>
                <a:spcPts val="8"/>
              </a:spcBef>
            </a:pPr>
            <a:r>
              <a:rPr sz="1325" b="1" kern="0" spc="-8" dirty="0">
                <a:solidFill>
                  <a:srgbClr val="FFFFFF"/>
                </a:solidFill>
                <a:latin typeface="Calibri"/>
                <a:cs typeface="Calibri"/>
              </a:rPr>
              <a:t>Germany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970034" y="4450337"/>
            <a:ext cx="1163862" cy="418956"/>
          </a:xfrm>
          <a:prstGeom prst="rect">
            <a:avLst/>
          </a:prstGeom>
        </p:spPr>
        <p:txBody>
          <a:bodyPr vert="horz" wrap="square" lIns="0" tIns="11044" rIns="0" bIns="0" rtlCol="0">
            <a:spAutoFit/>
          </a:bodyPr>
          <a:lstStyle/>
          <a:p>
            <a:pPr algn="ctr" defTabSz="757306">
              <a:spcBef>
                <a:spcPts val="87"/>
              </a:spcBef>
            </a:pPr>
            <a:r>
              <a:rPr sz="1325" kern="0" dirty="0">
                <a:solidFill>
                  <a:srgbClr val="FFFFFF"/>
                </a:solidFill>
                <a:latin typeface="Calibri"/>
                <a:cs typeface="Calibri"/>
              </a:rPr>
              <a:t>Head of </a:t>
            </a:r>
            <a:r>
              <a:rPr sz="1325" kern="0" spc="-8" dirty="0">
                <a:solidFill>
                  <a:srgbClr val="FFFFFF"/>
                </a:solidFill>
                <a:latin typeface="Calibri"/>
                <a:cs typeface="Calibri"/>
              </a:rPr>
              <a:t>BD-</a:t>
            </a:r>
            <a:r>
              <a:rPr sz="1325" kern="0" spc="-21" dirty="0">
                <a:solidFill>
                  <a:srgbClr val="FFFFFF"/>
                </a:solidFill>
                <a:latin typeface="Calibri"/>
                <a:cs typeface="Calibri"/>
              </a:rPr>
              <a:t>DSD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757306"/>
            <a:r>
              <a:rPr sz="1325" b="1" kern="0" spc="-21" dirty="0">
                <a:solidFill>
                  <a:srgbClr val="FFFFFF"/>
                </a:solidFill>
                <a:latin typeface="Calibri"/>
                <a:cs typeface="Calibri"/>
              </a:rPr>
              <a:t>UK</a:t>
            </a:r>
            <a:endParaRPr sz="1325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8007F23B-BD5A-EADF-95F3-4A748882EA1D}"/>
              </a:ext>
            </a:extLst>
          </p:cNvPr>
          <p:cNvCxnSpPr>
            <a:cxnSpLocks/>
          </p:cNvCxnSpPr>
          <p:nvPr/>
        </p:nvCxnSpPr>
        <p:spPr>
          <a:xfrm>
            <a:off x="6222221" y="1517280"/>
            <a:ext cx="0" cy="252442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E80E03D-23A0-2F24-707E-8C94631EB9D7}"/>
              </a:ext>
            </a:extLst>
          </p:cNvPr>
          <p:cNvCxnSpPr/>
          <p:nvPr/>
        </p:nvCxnSpPr>
        <p:spPr>
          <a:xfrm>
            <a:off x="1930712" y="1769722"/>
            <a:ext cx="8393687" cy="0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D720D68-7515-CA71-12D2-509ABC341FE2}"/>
              </a:ext>
            </a:extLst>
          </p:cNvPr>
          <p:cNvCxnSpPr>
            <a:cxnSpLocks/>
          </p:cNvCxnSpPr>
          <p:nvPr/>
        </p:nvCxnSpPr>
        <p:spPr>
          <a:xfrm>
            <a:off x="1930712" y="1769721"/>
            <a:ext cx="0" cy="252442"/>
          </a:xfrm>
          <a:prstGeom prst="line">
            <a:avLst/>
          </a:prstGeom>
          <a:ln w="28575">
            <a:solidFill>
              <a:srgbClr val="004981"/>
            </a:solidFill>
          </a:ln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7AFF886C-40E0-07B8-BD50-F6217A6A3FD5}"/>
              </a:ext>
            </a:extLst>
          </p:cNvPr>
          <p:cNvCxnSpPr>
            <a:cxnSpLocks/>
          </p:cNvCxnSpPr>
          <p:nvPr/>
        </p:nvCxnSpPr>
        <p:spPr>
          <a:xfrm>
            <a:off x="4919076" y="1769721"/>
            <a:ext cx="0" cy="252442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4B8D9C21-65DD-0AFD-EC66-B063430F6D32}"/>
              </a:ext>
            </a:extLst>
          </p:cNvPr>
          <p:cNvCxnSpPr>
            <a:cxnSpLocks/>
          </p:cNvCxnSpPr>
          <p:nvPr/>
        </p:nvCxnSpPr>
        <p:spPr>
          <a:xfrm>
            <a:off x="7784631" y="1769721"/>
            <a:ext cx="0" cy="252442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D265A33-BC1E-9297-2FD0-E2CAC2D7E8C7}"/>
              </a:ext>
            </a:extLst>
          </p:cNvPr>
          <p:cNvCxnSpPr>
            <a:cxnSpLocks/>
          </p:cNvCxnSpPr>
          <p:nvPr/>
        </p:nvCxnSpPr>
        <p:spPr>
          <a:xfrm>
            <a:off x="10324399" y="1769721"/>
            <a:ext cx="0" cy="252442"/>
          </a:xfrm>
          <a:prstGeom prst="line">
            <a:avLst/>
          </a:prstGeom>
          <a:ln w="19050">
            <a:solidFill>
              <a:srgbClr val="004981"/>
            </a:solidFill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HT branded PPT">
  <a:themeElements>
    <a:clrScheme name="Hinduja Tech Brand Col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0062AC"/>
      </a:accent2>
      <a:accent3>
        <a:srgbClr val="F2B800"/>
      </a:accent3>
      <a:accent4>
        <a:srgbClr val="F5A401"/>
      </a:accent4>
      <a:accent5>
        <a:srgbClr val="757070"/>
      </a:accent5>
      <a:accent6>
        <a:srgbClr val="AEABAB"/>
      </a:accent6>
      <a:hlink>
        <a:srgbClr val="1F3864"/>
      </a:hlink>
      <a:folHlink>
        <a:srgbClr val="75707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8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T branded PPT" id="{7E2151F3-79F1-4FFF-94AF-E8224A235C87}" vid="{07F373F4-430B-453C-8666-EB40ED18CB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400</Words>
  <Application>Microsoft Office PowerPoint</Application>
  <PresentationFormat>Widescreen</PresentationFormat>
  <Paragraphs>146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Arial</vt:lpstr>
      <vt:lpstr>Arial Narrow</vt:lpstr>
      <vt:lpstr>Calibri</vt:lpstr>
      <vt:lpstr>Calibri Light</vt:lpstr>
      <vt:lpstr>Segoe UI</vt:lpstr>
      <vt:lpstr>Segoe UI Semibold</vt:lpstr>
      <vt:lpstr>HT branded PPT</vt:lpstr>
      <vt:lpstr>Organization Structure</vt:lpstr>
      <vt:lpstr>Organization Structure - Offerings </vt:lpstr>
      <vt:lpstr>Organization Structure - Regions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Karishma B</dc:creator>
  <cp:lastModifiedBy>Karishma B</cp:lastModifiedBy>
  <cp:revision>1</cp:revision>
  <dcterms:created xsi:type="dcterms:W3CDTF">2025-03-28T04:02:56Z</dcterms:created>
  <dcterms:modified xsi:type="dcterms:W3CDTF">2025-03-28T04:04:27Z</dcterms:modified>
</cp:coreProperties>
</file>