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00" r:id="rId4"/>
    <p:sldMasterId id="2147483729" r:id="rId5"/>
  </p:sldMasterIdLst>
  <p:notesMasterIdLst>
    <p:notesMasterId r:id="rId14"/>
  </p:notesMasterIdLst>
  <p:handoutMasterIdLst>
    <p:handoutMasterId r:id="rId15"/>
  </p:handoutMasterIdLst>
  <p:sldIdLst>
    <p:sldId id="317" r:id="rId6"/>
    <p:sldId id="608" r:id="rId7"/>
    <p:sldId id="667" r:id="rId8"/>
    <p:sldId id="668" r:id="rId9"/>
    <p:sldId id="609" r:id="rId10"/>
    <p:sldId id="669" r:id="rId11"/>
    <p:sldId id="606" r:id="rId12"/>
    <p:sldId id="666" r:id="rId13"/>
  </p:sldIdLst>
  <p:sldSz cx="12192000" cy="6858000"/>
  <p:notesSz cx="6858000" cy="9144000"/>
  <p:embeddedFontLst>
    <p:embeddedFont>
      <p:font typeface="Segoe UI" panose="020B0502040204020203" pitchFamily="34" charset="0"/>
      <p:regular r:id="rId16"/>
      <p:bold r:id="rId17"/>
      <p:italic r:id="rId18"/>
      <p:boldItalic r:id="rId19"/>
    </p:embeddedFont>
  </p:embeddedFontLst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General information" id="{E12C4276-F19B-4B2D-8711-5F08FC9ECE22}">
          <p14:sldIdLst/>
        </p14:section>
        <p14:section name="Title slides" id="{9D13DDD1-BBA3-4614-A991-7CA5F6C861C2}">
          <p14:sldIdLst>
            <p14:sldId id="317"/>
          </p14:sldIdLst>
        </p14:section>
        <p14:section name="Content slides" id="{7578D987-531A-49F1-9977-93184103D4E3}">
          <p14:sldIdLst>
            <p14:sldId id="608"/>
            <p14:sldId id="667"/>
            <p14:sldId id="668"/>
            <p14:sldId id="609"/>
            <p14:sldId id="669"/>
            <p14:sldId id="606"/>
          </p14:sldIdLst>
        </p14:section>
        <p14:section name="Contact &amp; End slides" id="{3ADFAC4D-1E25-4C37-9126-B8E049CBFE02}">
          <p14:sldIdLst>
            <p14:sldId id="66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4D88"/>
    <a:srgbClr val="000000"/>
    <a:srgbClr val="6599FF"/>
    <a:srgbClr val="0055FE"/>
    <a:srgbClr val="6E6868"/>
    <a:srgbClr val="00B0F0"/>
    <a:srgbClr val="0062AC"/>
    <a:srgbClr val="716B6B"/>
    <a:srgbClr val="C00000"/>
    <a:srgbClr val="8497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364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font" Target="fonts/font3.fntdata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font" Target="fonts/font2.fntdata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EFDD464-FB21-158D-91C6-567EA371561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CEF0EC-007C-12ED-1752-723EA7AE52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8BACCA-E855-4248-B13D-7799ADBC0CBD}" type="datetimeFigureOut">
              <a:rPr lang="en-GB" smtClean="0"/>
              <a:t>14/08/2026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C43FE4-0B63-82D1-5AE8-FE7AABC56EC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F8C897-1B8D-F043-38A6-6E7CC71F96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551858-ADFA-4F74-A017-1B06C32B48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48689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" panose="020B0502040204020203" pitchFamily="34" charset="0"/>
                <a:cs typeface="Segoe UI" panose="020B0502040204020203" pitchFamily="34" charset="0"/>
                <a:sym typeface="Segoe UI" panose="020B05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" panose="020B0502040204020203" pitchFamily="34" charset="0"/>
                <a:cs typeface="Segoe UI" panose="020B0502040204020203" pitchFamily="34" charset="0"/>
                <a:sym typeface="Segoe UI" panose="020B0502040204020203" pitchFamily="34" charset="0"/>
              </a:defRPr>
            </a:lvl1pPr>
          </a:lstStyle>
          <a:p>
            <a:fld id="{3CDFE222-915F-4076-A64C-FCD84141A6B5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>
              <a:latin typeface="Segoe UI" panose="020B0502040204020203" pitchFamily="34" charset="0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egoe UI" panose="020B0502040204020203" pitchFamily="34" charset="0"/>
                <a:cs typeface="Segoe UI" panose="020B0502040204020203" pitchFamily="34" charset="0"/>
                <a:sym typeface="Segoe UI" panose="020B05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" panose="020B0502040204020203" pitchFamily="34" charset="0"/>
                <a:cs typeface="Segoe UI" panose="020B0502040204020203" pitchFamily="34" charset="0"/>
                <a:sym typeface="Segoe UI" panose="020B0502040204020203" pitchFamily="34" charset="0"/>
              </a:defRPr>
            </a:lvl1pPr>
          </a:lstStyle>
          <a:p>
            <a:fld id="{0116A731-5E76-4190-B805-4A9AC832BF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097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Segoe UI" panose="020B0502040204020203" pitchFamily="34" charset="0"/>
        <a:sym typeface="Segoe UI" panose="020B0502040204020203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Segoe UI" panose="020B0502040204020203" pitchFamily="34" charset="0"/>
        <a:sym typeface="Segoe UI" panose="020B0502040204020203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Segoe UI" panose="020B0502040204020203" pitchFamily="34" charset="0"/>
        <a:sym typeface="Segoe UI" panose="020B0502040204020203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Segoe UI" panose="020B0502040204020203" pitchFamily="34" charset="0"/>
        <a:sym typeface="Segoe UI" panose="020B0502040204020203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Segoe UI" panose="020B0502040204020203" pitchFamily="34" charset="0"/>
        <a:sym typeface="Segoe UI" panose="020B0502040204020203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16A731-5E76-4190-B805-4A9AC832BFD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5452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63F3BD-D2E0-D26F-418E-C83314C3F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DA1150-459A-B05B-694E-2CFB0A3966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A5CAD1-B3A0-4D81-BB50-8123736451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65DDA9-AE2D-4688-265E-A7D3B16B4F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16A731-5E76-4190-B805-4A9AC832BF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Segoe UI" panose="020B0502040204020203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675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906C6-C9B8-465A-8106-3FC77C75E703}" type="slidenum">
              <a:rPr lang="en-IN" smtClean="0"/>
              <a:t>‹#›</a:t>
            </a:fld>
            <a:endParaRPr lang="en-IN" dirty="0"/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9DD1380A-0E41-5732-3ACA-931A67ABFCF2}"/>
              </a:ext>
            </a:extLst>
          </p:cNvPr>
          <p:cNvSpPr txBox="1">
            <a:spLocks/>
          </p:cNvSpPr>
          <p:nvPr userDrawn="1"/>
        </p:nvSpPr>
        <p:spPr>
          <a:xfrm>
            <a:off x="5880000" y="6455939"/>
            <a:ext cx="432000" cy="29506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B51A1E-902D-48AF-9020-955120F399B6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0A4D88"/>
                </a:solidFill>
                <a:effectLst/>
                <a:uLnTx/>
                <a:uFillTx/>
                <a:latin typeface="+mn-lt"/>
                <a:ea typeface="Roboto" pitchFamily="2" charset="0"/>
                <a:cs typeface="Segoe UI" panose="020B0502040204020203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A4D88"/>
              </a:solidFill>
              <a:effectLst/>
              <a:uLnTx/>
              <a:uFillTx/>
              <a:latin typeface="+mn-lt"/>
              <a:ea typeface="Roboto" pitchFamily="2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0933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54;p13">
            <a:extLst>
              <a:ext uri="{FF2B5EF4-FFF2-40B4-BE49-F238E27FC236}">
                <a16:creationId xmlns:a16="http://schemas.microsoft.com/office/drawing/2014/main" id="{82F31BB5-FB33-4D98-BDEF-FDCA7587BCA9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-5863" y="1"/>
            <a:ext cx="1219200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6D7B4EC4-6569-4A6F-B9C2-F18CCBBDF9C9}"/>
              </a:ext>
            </a:extLst>
          </p:cNvPr>
          <p:cNvSpPr txBox="1">
            <a:spLocks/>
          </p:cNvSpPr>
          <p:nvPr/>
        </p:nvSpPr>
        <p:spPr>
          <a:xfrm>
            <a:off x="107351" y="6455939"/>
            <a:ext cx="2371688" cy="29506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Roboto" pitchFamily="2" charset="0"/>
                <a:cs typeface="Segoe UI" panose="020B0502040204020203" pitchFamily="34" charset="0"/>
              </a:rPr>
              <a:t>© Hinduja Tech Limited 2023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6F25108-1318-4963-A325-07BE3F991F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46235" y="93757"/>
            <a:ext cx="2244355" cy="396897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7DEC990-A3EC-45B7-A3B9-4D300422659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199" y="1516566"/>
            <a:ext cx="10515601" cy="464796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C4EB4D7-3ECB-42CA-B5CE-23263EBBB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0225"/>
            <a:ext cx="10515600" cy="646770"/>
          </a:xfrm>
          <a:prstGeom prst="rect">
            <a:avLst/>
          </a:prstGeom>
        </p:spPr>
        <p:txBody>
          <a:bodyPr anchor="b"/>
          <a:lstStyle>
            <a:lvl1pPr>
              <a:defRPr sz="4000">
                <a:solidFill>
                  <a:srgbClr val="FF9900"/>
                </a:solidFill>
                <a:latin typeface="Segoe UI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66054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25227" y="6552096"/>
            <a:ext cx="4231812" cy="305757"/>
          </a:xfrm>
          <a:prstGeom prst="rect">
            <a:avLst/>
          </a:prstGeom>
        </p:spPr>
        <p:txBody>
          <a:bodyPr anchor="ctr"/>
          <a:lstStyle>
            <a:lvl1pPr algn="r">
              <a:defRPr sz="1100">
                <a:solidFill>
                  <a:schemeClr val="bg1"/>
                </a:solidFill>
                <a:latin typeface="+mn-lt"/>
                <a:ea typeface="Aller" charset="0"/>
                <a:cs typeface="Aller" charset="0"/>
              </a:defRPr>
            </a:lvl1pPr>
          </a:lstStyle>
          <a:p>
            <a:fld id="{E8BBD06A-759F-43F0-9FDD-30D8801384DF}" type="slidenum">
              <a:rPr lang="ru-RU" smtClean="0"/>
              <a:pPr/>
              <a:t>‹#›</a:t>
            </a:fld>
            <a:endParaRPr lang="ru-RU">
              <a:latin typeface="+mn-lt"/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 flipH="1">
            <a:off x="11512550" y="6781800"/>
            <a:ext cx="324000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6"/>
          <p:cNvSpPr>
            <a:spLocks noGrp="1"/>
          </p:cNvSpPr>
          <p:nvPr>
            <p:ph type="title" hasCustomPrompt="1"/>
          </p:nvPr>
        </p:nvSpPr>
        <p:spPr>
          <a:xfrm>
            <a:off x="350663" y="450182"/>
            <a:ext cx="11463966" cy="424461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28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  <a:endParaRPr lang="en-IN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995011-A57E-894F-0174-721AD66366C5}"/>
              </a:ext>
            </a:extLst>
          </p:cNvPr>
          <p:cNvSpPr txBox="1">
            <a:spLocks/>
          </p:cNvSpPr>
          <p:nvPr userDrawn="1"/>
        </p:nvSpPr>
        <p:spPr>
          <a:xfrm>
            <a:off x="102131" y="6528671"/>
            <a:ext cx="432000" cy="29506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B51A1E-902D-48AF-9020-955120F399B6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0A4D88"/>
                </a:solidFill>
                <a:effectLst/>
                <a:uLnTx/>
                <a:uFillTx/>
                <a:latin typeface="+mn-lt"/>
                <a:ea typeface="Roboto" pitchFamily="2" charset="0"/>
                <a:cs typeface="Segoe UI" panose="020B0502040204020203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A4D88"/>
              </a:solidFill>
              <a:effectLst/>
              <a:uLnTx/>
              <a:uFillTx/>
              <a:latin typeface="+mn-lt"/>
              <a:ea typeface="Roboto" pitchFamily="2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0660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59A40D3-1C44-8BC6-8F93-016D7F34751C}"/>
              </a:ext>
            </a:extLst>
          </p:cNvPr>
          <p:cNvSpPr txBox="1">
            <a:spLocks/>
          </p:cNvSpPr>
          <p:nvPr userDrawn="1"/>
        </p:nvSpPr>
        <p:spPr>
          <a:xfrm>
            <a:off x="102131" y="6528671"/>
            <a:ext cx="432000" cy="29506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B51A1E-902D-48AF-9020-955120F399B6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0A4D88"/>
                </a:solidFill>
                <a:effectLst/>
                <a:uLnTx/>
                <a:uFillTx/>
                <a:latin typeface="+mn-lt"/>
                <a:ea typeface="Roboto" pitchFamily="2" charset="0"/>
                <a:cs typeface="Segoe UI" panose="020B0502040204020203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A4D88"/>
              </a:solidFill>
              <a:effectLst/>
              <a:uLnTx/>
              <a:uFillTx/>
              <a:latin typeface="+mn-lt"/>
              <a:ea typeface="Roboto" pitchFamily="2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388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54;p13">
            <a:extLst>
              <a:ext uri="{FF2B5EF4-FFF2-40B4-BE49-F238E27FC236}">
                <a16:creationId xmlns:a16="http://schemas.microsoft.com/office/drawing/2014/main" id="{1607EA42-E9F1-88D2-1B7E-4BE0789FD75E}"/>
              </a:ext>
            </a:extLst>
          </p:cNvPr>
          <p:cNvPicPr preferRelativeResize="0">
            <a:picLocks/>
          </p:cNvPicPr>
          <p:nvPr userDrawn="1"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0" y="0"/>
            <a:ext cx="12191998" cy="683812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A150413-D864-ED8D-2FDE-3F6033AFD091}"/>
              </a:ext>
            </a:extLst>
          </p:cNvPr>
          <p:cNvSpPr/>
          <p:nvPr userDrawn="1"/>
        </p:nvSpPr>
        <p:spPr>
          <a:xfrm>
            <a:off x="-91440" y="2401401"/>
            <a:ext cx="6522720" cy="3690520"/>
          </a:xfrm>
          <a:prstGeom prst="rect">
            <a:avLst/>
          </a:prstGeom>
          <a:gradFill>
            <a:gsLst>
              <a:gs pos="0">
                <a:srgbClr val="0055FE"/>
              </a:gs>
              <a:gs pos="50000">
                <a:srgbClr val="6599FF">
                  <a:shade val="67500"/>
                  <a:satMod val="115000"/>
                </a:srgbClr>
              </a:gs>
              <a:gs pos="100000">
                <a:srgbClr val="6599FF">
                  <a:shade val="100000"/>
                  <a:satMod val="115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4" name="Text Placeholder 15">
            <a:extLst>
              <a:ext uri="{FF2B5EF4-FFF2-40B4-BE49-F238E27FC236}">
                <a16:creationId xmlns:a16="http://schemas.microsoft.com/office/drawing/2014/main" id="{D2022CDE-1687-D1B7-5709-B3BE2E3B72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0050" y="3350918"/>
            <a:ext cx="5990811" cy="16367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4000" b="1">
                <a:solidFill>
                  <a:schemeClr val="bg1"/>
                </a:solidFill>
                <a:latin typeface="+mj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Title - Calibri Light (Headings): Bold| Size: 40| Color: #FFFFFF</a:t>
            </a:r>
            <a:endParaRPr lang="en-IN" dirty="0"/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CFDD8DDB-F8B0-FB80-DAB0-9D9890A5563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0050" y="5287841"/>
            <a:ext cx="6040079" cy="415821"/>
          </a:xfrm>
          <a:prstGeom prst="rect">
            <a:avLst/>
          </a:prstGeom>
        </p:spPr>
        <p:txBody>
          <a:bodyPr tIns="36000" bIns="3600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Sub title – Calibri (Body): Bold, Size: 20, Color: #7F7F7F</a:t>
            </a:r>
            <a:endParaRPr lang="en-IN" dirty="0"/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C4FD130F-9753-BB52-691A-951A5A3B64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0050" y="5877272"/>
            <a:ext cx="6040079" cy="498967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1600" b="0">
                <a:solidFill>
                  <a:srgbClr val="003156"/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Author name – Calibri (Body): 16, #003156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335903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Multibrand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54;p13">
            <a:extLst>
              <a:ext uri="{FF2B5EF4-FFF2-40B4-BE49-F238E27FC236}">
                <a16:creationId xmlns:a16="http://schemas.microsoft.com/office/drawing/2014/main" id="{679EA655-D100-7A89-6118-9C259F3926B9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0" y="0"/>
            <a:ext cx="12191998" cy="6838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54;p13">
            <a:extLst>
              <a:ext uri="{FF2B5EF4-FFF2-40B4-BE49-F238E27FC236}">
                <a16:creationId xmlns:a16="http://schemas.microsoft.com/office/drawing/2014/main" id="{44CAEAE9-F820-D9D9-C954-A3D0D35EF296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-5863" y="1"/>
            <a:ext cx="12192001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D5ABD6E-6561-C10A-7CDD-3B0E3B1D7AD8}"/>
              </a:ext>
            </a:extLst>
          </p:cNvPr>
          <p:cNvCxnSpPr>
            <a:cxnSpLocks/>
          </p:cNvCxnSpPr>
          <p:nvPr/>
        </p:nvCxnSpPr>
        <p:spPr>
          <a:xfrm>
            <a:off x="534131" y="728663"/>
            <a:ext cx="8886094" cy="0"/>
          </a:xfrm>
          <a:prstGeom prst="line">
            <a:avLst/>
          </a:prstGeom>
          <a:ln>
            <a:solidFill>
              <a:srgbClr val="15608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83B93F95-6CB6-F6C8-3A11-27268341F54F}"/>
              </a:ext>
            </a:extLst>
          </p:cNvPr>
          <p:cNvSpPr/>
          <p:nvPr/>
        </p:nvSpPr>
        <p:spPr>
          <a:xfrm>
            <a:off x="9411425" y="693494"/>
            <a:ext cx="70338" cy="70338"/>
          </a:xfrm>
          <a:prstGeom prst="ellipse">
            <a:avLst/>
          </a:prstGeom>
          <a:noFill/>
          <a:ln>
            <a:solidFill>
              <a:srgbClr val="15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5AFEABC-8720-98D9-0581-62B9D59F8F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8322" y="34267"/>
            <a:ext cx="11321394" cy="64677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 b="1">
                <a:solidFill>
                  <a:srgbClr val="0A4D8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Heading - Calibri (body): Bold| Size: 32| Color: #0A4D88</a:t>
            </a:r>
            <a:endParaRPr lang="en-IN"/>
          </a:p>
        </p:txBody>
      </p:sp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B85E2D9B-807D-26BF-747A-326866C9BE4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3065" y="1038225"/>
            <a:ext cx="11353800" cy="52157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800100" indent="-342900">
              <a:buFont typeface="Arial" panose="020B0604020202020204" pitchFamily="34" charset="0"/>
              <a:buChar char="•"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257300" indent="-342900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First Level - Calibri (body): Bold| Size:28| Color:#404040</a:t>
            </a:r>
          </a:p>
          <a:p>
            <a:pPr lvl="1"/>
            <a:r>
              <a:rPr lang="en-US" dirty="0"/>
              <a:t>Fourth level - Calibri (body)| Size:18| Color:#404040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Fifth level - Calibri (body)| Size:16| Color:#404040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6C12FDC-3E20-815E-452D-A1B57E7B622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86712" y="271328"/>
            <a:ext cx="1283773" cy="49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2600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ultibrand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54;p13">
            <a:extLst>
              <a:ext uri="{FF2B5EF4-FFF2-40B4-BE49-F238E27FC236}">
                <a16:creationId xmlns:a16="http://schemas.microsoft.com/office/drawing/2014/main" id="{44CAEAE9-F820-D9D9-C954-A3D0D35EF296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-3" y="0"/>
            <a:ext cx="1219200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54;p13">
            <a:extLst>
              <a:ext uri="{FF2B5EF4-FFF2-40B4-BE49-F238E27FC236}">
                <a16:creationId xmlns:a16="http://schemas.microsoft.com/office/drawing/2014/main" id="{679EA655-D100-7A89-6118-9C259F3926B9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0" y="0"/>
            <a:ext cx="12191998" cy="68381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D5ABD6E-6561-C10A-7CDD-3B0E3B1D7AD8}"/>
              </a:ext>
            </a:extLst>
          </p:cNvPr>
          <p:cNvCxnSpPr>
            <a:cxnSpLocks/>
          </p:cNvCxnSpPr>
          <p:nvPr/>
        </p:nvCxnSpPr>
        <p:spPr>
          <a:xfrm>
            <a:off x="534131" y="728663"/>
            <a:ext cx="8886094" cy="0"/>
          </a:xfrm>
          <a:prstGeom prst="line">
            <a:avLst/>
          </a:prstGeom>
          <a:ln>
            <a:solidFill>
              <a:srgbClr val="15608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83B93F95-6CB6-F6C8-3A11-27268341F54F}"/>
              </a:ext>
            </a:extLst>
          </p:cNvPr>
          <p:cNvSpPr/>
          <p:nvPr/>
        </p:nvSpPr>
        <p:spPr>
          <a:xfrm>
            <a:off x="9411425" y="693494"/>
            <a:ext cx="70338" cy="70338"/>
          </a:xfrm>
          <a:prstGeom prst="ellipse">
            <a:avLst/>
          </a:prstGeom>
          <a:noFill/>
          <a:ln>
            <a:solidFill>
              <a:srgbClr val="15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5AFEABC-8720-98D9-0581-62B9D59F8F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8322" y="34267"/>
            <a:ext cx="11321394" cy="64677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 b="1">
                <a:solidFill>
                  <a:srgbClr val="0A4D8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Heading - Calibri (body): Bold| Size: 32| Color: #0A4D88</a:t>
            </a:r>
            <a:endParaRPr lang="en-IN" dirty="0"/>
          </a:p>
        </p:txBody>
      </p:sp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B85E2D9B-807D-26BF-747A-326866C9BE4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3065" y="1038225"/>
            <a:ext cx="11353800" cy="52157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800100" indent="-342900">
              <a:buFont typeface="Arial" panose="020B0604020202020204" pitchFamily="34" charset="0"/>
              <a:buChar char="•"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257300" indent="-342900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First Level - Calibri (body): Bold| Size:28| Color:#404040</a:t>
            </a:r>
          </a:p>
          <a:p>
            <a:pPr lvl="1"/>
            <a:r>
              <a:rPr lang="en-US" dirty="0"/>
              <a:t>Fourth level - Calibri (body)| Size:18| Color:#404040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Fifth level - Calibri (body)| Size:16| Color:#404040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6C12FDC-3E20-815E-452D-A1B57E7B622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2778" y="6324209"/>
            <a:ext cx="1240395" cy="478566"/>
          </a:xfrm>
          <a:prstGeom prst="rect">
            <a:avLst/>
          </a:prstGeom>
        </p:spPr>
      </p:pic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017FA646-32C9-A320-1B31-0AB8F3356DEA}"/>
              </a:ext>
            </a:extLst>
          </p:cNvPr>
          <p:cNvSpPr txBox="1">
            <a:spLocks/>
          </p:cNvSpPr>
          <p:nvPr userDrawn="1"/>
        </p:nvSpPr>
        <p:spPr>
          <a:xfrm>
            <a:off x="102131" y="6528671"/>
            <a:ext cx="432000" cy="29506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B51A1E-902D-48AF-9020-955120F399B6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0A4D88"/>
                </a:solidFill>
                <a:effectLst/>
                <a:uLnTx/>
                <a:uFillTx/>
                <a:latin typeface="+mn-lt"/>
                <a:ea typeface="Roboto" pitchFamily="2" charset="0"/>
                <a:cs typeface="Segoe UI" panose="020B0502040204020203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A4D88"/>
              </a:solidFill>
              <a:effectLst/>
              <a:uLnTx/>
              <a:uFillTx/>
              <a:latin typeface="+mn-lt"/>
              <a:ea typeface="Roboto" pitchFamily="2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745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HT_Template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4;p13">
            <a:extLst>
              <a:ext uri="{FF2B5EF4-FFF2-40B4-BE49-F238E27FC236}">
                <a16:creationId xmlns:a16="http://schemas.microsoft.com/office/drawing/2014/main" id="{D6883DF0-7DCE-92A6-2C98-05E546D40BB7}"/>
              </a:ext>
            </a:extLst>
          </p:cNvPr>
          <p:cNvPicPr preferRelativeResize="0">
            <a:picLocks/>
          </p:cNvPicPr>
          <p:nvPr userDrawn="1"/>
        </p:nvPicPr>
        <p:blipFill>
          <a:blip r:embed="rId2">
            <a:alphaModFix amt="49000"/>
          </a:blip>
          <a:stretch>
            <a:fillRect/>
          </a:stretch>
        </p:blipFill>
        <p:spPr>
          <a:xfrm>
            <a:off x="0" y="0"/>
            <a:ext cx="12191998" cy="683812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9ABADF97-1ACB-477C-9421-3A7674BD71FC}"/>
              </a:ext>
            </a:extLst>
          </p:cNvPr>
          <p:cNvSpPr txBox="1">
            <a:spLocks/>
          </p:cNvSpPr>
          <p:nvPr userDrawn="1"/>
        </p:nvSpPr>
        <p:spPr>
          <a:xfrm>
            <a:off x="5880000" y="6455939"/>
            <a:ext cx="432000" cy="29506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" panose="020B0502040204020203" pitchFamily="34" charset="0"/>
              <a:ea typeface="Roboto" pitchFamily="2" charset="0"/>
              <a:cs typeface="Segoe UI" panose="020B0502040204020203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0DB839-6132-D4D2-1C0B-8E0CF296A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© Hinduja Tech Limited </a:t>
            </a:r>
            <a:fld id="{CB47A220-DA5D-4569-B332-EBE51FF78D4E}" type="datetimeyyyy">
              <a:rPr lang="en-US" smtClean="0"/>
              <a:t>2026</a:t>
            </a:fld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BC7D697-7F26-94AE-0866-CD303E9CF5D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2778" y="6324209"/>
            <a:ext cx="1240395" cy="47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098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182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5" r:id="rId2"/>
    <p:sldLayoutId id="2147483726" r:id="rId3"/>
    <p:sldLayoutId id="2147483727" r:id="rId4"/>
    <p:sldLayoutId id="2147483735" r:id="rId5"/>
    <p:sldLayoutId id="2147483737" r:id="rId6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B72274C8-4EF0-F3CC-A78F-05BCFDE67D82}"/>
              </a:ext>
            </a:extLst>
          </p:cNvPr>
          <p:cNvSpPr txBox="1">
            <a:spLocks/>
          </p:cNvSpPr>
          <p:nvPr userDrawn="1"/>
        </p:nvSpPr>
        <p:spPr>
          <a:xfrm>
            <a:off x="70029" y="6505723"/>
            <a:ext cx="4748859" cy="29506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Roboto" pitchFamily="2" charset="0"/>
                <a:cs typeface="Segoe UI" panose="020B0502040204020203" pitchFamily="34" charset="0"/>
              </a:rPr>
              <a:t>© Hinduja Tech Limited 2025  -  Confidential Information - Secrete</a:t>
            </a:r>
          </a:p>
        </p:txBody>
      </p:sp>
    </p:spTree>
    <p:extLst>
      <p:ext uri="{BB962C8B-B14F-4D97-AF65-F5344CB8AC3E}">
        <p14:creationId xmlns:p14="http://schemas.microsoft.com/office/powerpoint/2010/main" val="1791932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4" r:id="rId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0B4A7A-13EA-D5AD-3DE0-16C5A155673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4768" y="2351970"/>
            <a:ext cx="5990811" cy="3492116"/>
          </a:xfrm>
        </p:spPr>
        <p:txBody>
          <a:bodyPr/>
          <a:lstStyle/>
          <a:p>
            <a:r>
              <a:rPr lang="en-GB" noProof="0" dirty="0">
                <a:latin typeface="+mn-lt"/>
              </a:rPr>
              <a:t>Co</a:t>
            </a:r>
            <a:r>
              <a:rPr lang="en-GB" dirty="0">
                <a:latin typeface="+mn-lt"/>
              </a:rPr>
              <a:t>Pilot </a:t>
            </a:r>
            <a:r>
              <a:rPr lang="en-GB" noProof="0" dirty="0">
                <a:latin typeface="+mn-lt"/>
              </a:rPr>
              <a:t>Speed Prompts</a:t>
            </a:r>
          </a:p>
          <a:p>
            <a:r>
              <a:rPr lang="en-GB" sz="3200" dirty="0">
                <a:solidFill>
                  <a:prstClr val="white"/>
                </a:solidFill>
                <a:latin typeface="Calibri" panose="020F0502020204030204"/>
                <a:cs typeface="Segoe UI" panose="020B0502040204020203" pitchFamily="34" charset="0"/>
                <a:sym typeface="Segoe UI" panose="020B0502040204020203" pitchFamily="34" charset="0"/>
              </a:rPr>
              <a:t>Version 1.0</a:t>
            </a:r>
          </a:p>
          <a:p>
            <a:endParaRPr lang="en-GB" sz="3200" dirty="0">
              <a:solidFill>
                <a:prstClr val="white"/>
              </a:solidFill>
              <a:latin typeface="Calibri" panose="020F0502020204030204"/>
              <a:cs typeface="Segoe UI" panose="020B0502040204020203" pitchFamily="34" charset="0"/>
              <a:sym typeface="Segoe UI" panose="020B0502040204020203" pitchFamily="34" charset="0"/>
            </a:endParaRPr>
          </a:p>
          <a:p>
            <a:r>
              <a:rPr lang="en-GB" sz="3200" dirty="0">
                <a:solidFill>
                  <a:prstClr val="white"/>
                </a:solidFill>
                <a:latin typeface="Calibri" panose="020F0502020204030204"/>
                <a:cs typeface="Segoe UI" panose="020B0502040204020203" pitchFamily="34" charset="0"/>
                <a:sym typeface="Segoe UI" panose="020B0502040204020203" pitchFamily="34" charset="0"/>
              </a:rPr>
              <a:t>Your AI Centre of Excellence</a:t>
            </a:r>
          </a:p>
        </p:txBody>
      </p:sp>
      <p:pic>
        <p:nvPicPr>
          <p:cNvPr id="2" name="Picture 1" descr="A logo for a company&#10;&#10;AI-generated content may be incorrect.">
            <a:extLst>
              <a:ext uri="{FF2B5EF4-FFF2-40B4-BE49-F238E27FC236}">
                <a16:creationId xmlns:a16="http://schemas.microsoft.com/office/drawing/2014/main" id="{61F4DE25-BACB-1FB4-33A7-D73970AC2F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35" t="16557" r="13256" b="10595"/>
          <a:stretch>
            <a:fillRect/>
          </a:stretch>
        </p:blipFill>
        <p:spPr>
          <a:xfrm>
            <a:off x="6211944" y="2389239"/>
            <a:ext cx="3361286" cy="3701846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5120E900-3F4A-1214-0724-5C67FF693F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54198" y="396713"/>
            <a:ext cx="2177935" cy="220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985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12104-A6AD-183E-B466-F10D51FA6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3">
            <a:extLst>
              <a:ext uri="{FF2B5EF4-FFF2-40B4-BE49-F238E27FC236}">
                <a16:creationId xmlns:a16="http://schemas.microsoft.com/office/drawing/2014/main" id="{3159E93D-F042-52AE-EE7A-23E4A8FAD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322" y="34267"/>
            <a:ext cx="11321394" cy="646770"/>
          </a:xfrm>
        </p:spPr>
        <p:txBody>
          <a:bodyPr>
            <a:normAutofit/>
          </a:bodyPr>
          <a:lstStyle/>
          <a:p>
            <a:r>
              <a:rPr lang="en-GB" dirty="0"/>
              <a:t>  Speed Prompts</a:t>
            </a:r>
            <a:endParaRPr lang="en-IN" sz="2000" i="1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8FB64E6-2A4C-5A30-7080-B9DC29A16D60}"/>
              </a:ext>
            </a:extLst>
          </p:cNvPr>
          <p:cNvSpPr txBox="1"/>
          <p:nvPr/>
        </p:nvSpPr>
        <p:spPr>
          <a:xfrm>
            <a:off x="578338" y="1309496"/>
            <a:ext cx="964418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 sz="1200">
                <a:solidFill>
                  <a:srgbClr val="2D3950"/>
                </a:solidFill>
                <a:latin typeface="Segoe UI"/>
              </a:defRPr>
            </a:pPr>
            <a:r>
              <a:rPr lang="en-US" sz="2000" dirty="0"/>
              <a:t>The following slides contain 20 short, standardised prompt prefixes.</a:t>
            </a:r>
          </a:p>
          <a:p>
            <a:pPr marL="342900" indent="-342900">
              <a:buFont typeface="Arial" panose="020B0604020202020204" pitchFamily="34" charset="0"/>
              <a:buChar char="•"/>
              <a:defRPr sz="1200">
                <a:solidFill>
                  <a:srgbClr val="2D3950"/>
                </a:solidFill>
                <a:latin typeface="Segoe UI"/>
              </a:defRPr>
            </a:pPr>
            <a:r>
              <a:rPr lang="en-US" sz="2000" dirty="0"/>
              <a:t>These should ensure CoPilot generates faster and more predictable results with minimal instruction, saving you time. </a:t>
            </a:r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  <a:defRPr sz="1200">
                <a:solidFill>
                  <a:srgbClr val="2D3950"/>
                </a:solidFill>
                <a:latin typeface="Segoe UI"/>
              </a:defRPr>
            </a:pPr>
            <a:r>
              <a:rPr lang="en-US" sz="2000" dirty="0"/>
              <a:t>The 20 speed prompts are ordered according to theme and use: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 sz="1200">
                <a:solidFill>
                  <a:srgbClr val="2D3950"/>
                </a:solidFill>
                <a:latin typeface="Segoe UI"/>
              </a:defRPr>
            </a:pPr>
            <a:r>
              <a:rPr lang="en-GB" sz="2000" dirty="0"/>
              <a:t>Clarity &amp; Compression (1-5)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 sz="1200">
                <a:solidFill>
                  <a:srgbClr val="2D3950"/>
                </a:solidFill>
                <a:latin typeface="Segoe UI"/>
              </a:defRPr>
            </a:pPr>
            <a:r>
              <a:rPr lang="en-GB" sz="2000" dirty="0"/>
              <a:t>Structure &amp; Reasoning (6-10)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 sz="1200">
                <a:solidFill>
                  <a:srgbClr val="2D3950"/>
                </a:solidFill>
                <a:latin typeface="Segoe UI"/>
              </a:defRPr>
            </a:pPr>
            <a:r>
              <a:rPr lang="en-GB" sz="2000" dirty="0"/>
              <a:t>Tone &amp; Language Control (11-14)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 sz="1200">
                <a:solidFill>
                  <a:srgbClr val="2D3950"/>
                </a:solidFill>
                <a:latin typeface="Segoe UI"/>
              </a:defRPr>
            </a:pPr>
            <a:r>
              <a:rPr lang="en-GB" sz="2000" dirty="0"/>
              <a:t>Perspective &amp; Role Control (15-17)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 sz="1200">
                <a:solidFill>
                  <a:srgbClr val="2D3950"/>
                </a:solidFill>
                <a:latin typeface="Segoe UI"/>
              </a:defRPr>
            </a:pPr>
            <a:r>
              <a:rPr lang="en-GB" sz="2000" dirty="0"/>
              <a:t>Thinking &amp; Depth (18-20)</a:t>
            </a:r>
            <a:endParaRPr lang="en-GB" sz="2000" dirty="0">
              <a:solidFill>
                <a:schemeClr val="accent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 sz="1200">
                <a:solidFill>
                  <a:srgbClr val="2D3950"/>
                </a:solidFill>
                <a:latin typeface="Segoe UI"/>
              </a:defRPr>
            </a:pPr>
            <a:endParaRPr lang="en-GB" sz="2000" dirty="0">
              <a:solidFill>
                <a:schemeClr val="accent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 sz="1200">
                <a:solidFill>
                  <a:srgbClr val="2D3950"/>
                </a:solidFill>
                <a:latin typeface="Segoe UI"/>
              </a:defRPr>
            </a:pPr>
            <a:r>
              <a:rPr lang="en-US" sz="2000" dirty="0"/>
              <a:t>Speed prompts work best when placed </a:t>
            </a:r>
            <a:r>
              <a:rPr lang="en-US" sz="2000" b="1" dirty="0"/>
              <a:t>at the very start</a:t>
            </a:r>
            <a:r>
              <a:rPr lang="en-US" sz="2000" dirty="0"/>
              <a:t> of your prompt.</a:t>
            </a:r>
          </a:p>
          <a:p>
            <a:pPr>
              <a:defRPr sz="1200">
                <a:solidFill>
                  <a:srgbClr val="2D3950"/>
                </a:solidFill>
                <a:latin typeface="Segoe UI"/>
              </a:defRPr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60852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3">
            <a:extLst>
              <a:ext uri="{FF2B5EF4-FFF2-40B4-BE49-F238E27FC236}">
                <a16:creationId xmlns:a16="http://schemas.microsoft.com/office/drawing/2014/main" id="{94B249A0-3817-6D64-0E46-9788A5F37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322" y="34267"/>
            <a:ext cx="11321394" cy="646770"/>
          </a:xfrm>
        </p:spPr>
        <p:txBody>
          <a:bodyPr>
            <a:normAutofit/>
          </a:bodyPr>
          <a:lstStyle/>
          <a:p>
            <a:r>
              <a:rPr lang="en-GB" dirty="0"/>
              <a:t>  Clarity &amp; Compression</a:t>
            </a:r>
            <a:endParaRPr lang="en-IN" sz="2000" i="1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93BCD1A-B613-8A9E-0C71-5F55420B6997}"/>
              </a:ext>
            </a:extLst>
          </p:cNvPr>
          <p:cNvSpPr txBox="1"/>
          <p:nvPr/>
        </p:nvSpPr>
        <p:spPr>
          <a:xfrm>
            <a:off x="897790" y="1793159"/>
            <a:ext cx="8331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GB" b="1" dirty="0"/>
              <a:t>TLDR</a:t>
            </a:r>
            <a:r>
              <a:rPr lang="en-GB" dirty="0"/>
              <a:t> – </a:t>
            </a:r>
            <a:r>
              <a:rPr lang="en-GB" i="1" dirty="0"/>
              <a:t>Too Long; Didn’t Read</a:t>
            </a:r>
            <a:br>
              <a:rPr lang="en-GB" dirty="0"/>
            </a:br>
            <a:r>
              <a:rPr lang="en-GB" dirty="0"/>
              <a:t>→ Summarise the pasted content briefly</a:t>
            </a:r>
          </a:p>
          <a:p>
            <a:pPr marL="342900" lvl="0" indent="-342900">
              <a:buFont typeface="+mj-lt"/>
              <a:buAutoNum type="arabicPeriod"/>
            </a:pPr>
            <a:endParaRPr lang="en-GB" dirty="0"/>
          </a:p>
          <a:p>
            <a:pPr marL="342900" lvl="0" indent="-342900">
              <a:buFont typeface="+mj-lt"/>
              <a:buAutoNum type="arabicPeriod"/>
            </a:pPr>
            <a:r>
              <a:rPr lang="en-GB" b="1" dirty="0"/>
              <a:t>ELI5</a:t>
            </a:r>
            <a:r>
              <a:rPr lang="en-GB" dirty="0"/>
              <a:t> – </a:t>
            </a:r>
            <a:r>
              <a:rPr lang="en-GB" i="1" dirty="0"/>
              <a:t>Explain Like I’m 5</a:t>
            </a:r>
            <a:br>
              <a:rPr lang="en-GB" dirty="0"/>
            </a:br>
            <a:r>
              <a:rPr lang="en-GB" dirty="0"/>
              <a:t>→ Simple, jargon‑free explanation</a:t>
            </a:r>
          </a:p>
          <a:p>
            <a:pPr marL="342900" lvl="0" indent="-342900">
              <a:buFont typeface="+mj-lt"/>
              <a:buAutoNum type="arabicPeriod"/>
            </a:pPr>
            <a:endParaRPr lang="en-GB" dirty="0"/>
          </a:p>
          <a:p>
            <a:pPr marL="342900" lvl="0" indent="-342900">
              <a:buFont typeface="+mj-lt"/>
              <a:buAutoNum type="arabicPeriod"/>
            </a:pPr>
            <a:r>
              <a:rPr lang="en-GB" b="1" dirty="0"/>
              <a:t>ELI10 / ELI15</a:t>
            </a:r>
            <a:br>
              <a:rPr lang="en-GB" dirty="0"/>
            </a:br>
            <a:r>
              <a:rPr lang="en-GB" dirty="0"/>
              <a:t>→ Same as ELI5 but with slightly more depth</a:t>
            </a:r>
          </a:p>
          <a:p>
            <a:pPr marL="342900" lvl="0" indent="-342900">
              <a:buFont typeface="+mj-lt"/>
              <a:buAutoNum type="arabicPeriod"/>
            </a:pPr>
            <a:endParaRPr lang="en-GB" dirty="0"/>
          </a:p>
          <a:p>
            <a:pPr marL="342900" lvl="0" indent="-342900">
              <a:buFont typeface="+mj-lt"/>
              <a:buAutoNum type="arabicPeriod"/>
            </a:pPr>
            <a:r>
              <a:rPr lang="en-GB" b="1" dirty="0"/>
              <a:t>BRIEFLY</a:t>
            </a:r>
            <a:br>
              <a:rPr lang="en-GB" dirty="0"/>
            </a:br>
            <a:r>
              <a:rPr lang="en-GB" dirty="0"/>
              <a:t>→ Ultra‑short answer (1–3 sentences)</a:t>
            </a:r>
          </a:p>
          <a:p>
            <a:pPr marL="342900" lvl="0" indent="-342900">
              <a:buFont typeface="+mj-lt"/>
              <a:buAutoNum type="arabicPeriod"/>
            </a:pPr>
            <a:endParaRPr lang="en-GB" dirty="0"/>
          </a:p>
          <a:p>
            <a:pPr marL="342900" lvl="0" indent="-342900">
              <a:buFont typeface="+mj-lt"/>
              <a:buAutoNum type="arabicPeriod"/>
            </a:pPr>
            <a:r>
              <a:rPr lang="en-GB" b="1" dirty="0"/>
              <a:t>EXEC SUMMARY</a:t>
            </a:r>
            <a:br>
              <a:rPr lang="en-GB" dirty="0"/>
            </a:br>
            <a:r>
              <a:rPr lang="en-GB" dirty="0"/>
              <a:t>→ Executive‑level overview, decision‑focused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DA011E-9F63-246C-CB0E-656B4BBCC9EA}"/>
              </a:ext>
            </a:extLst>
          </p:cNvPr>
          <p:cNvSpPr txBox="1"/>
          <p:nvPr/>
        </p:nvSpPr>
        <p:spPr>
          <a:xfrm>
            <a:off x="725931" y="1094523"/>
            <a:ext cx="10477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dirty="0"/>
              <a:t>Use these Speed prompts if you would like the output to explain things either more clearly or more concisely</a:t>
            </a:r>
            <a:endParaRPr lang="en-GB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5CF040-EB40-2A01-1D6E-0CCA1F57C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3">
            <a:extLst>
              <a:ext uri="{FF2B5EF4-FFF2-40B4-BE49-F238E27FC236}">
                <a16:creationId xmlns:a16="http://schemas.microsoft.com/office/drawing/2014/main" id="{578CB70F-C95A-601F-B5C8-AE6C16740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322" y="34267"/>
            <a:ext cx="11321394" cy="646770"/>
          </a:xfrm>
        </p:spPr>
        <p:txBody>
          <a:bodyPr>
            <a:normAutofit/>
          </a:bodyPr>
          <a:lstStyle/>
          <a:p>
            <a:r>
              <a:rPr lang="en-GB" dirty="0"/>
              <a:t>  Structure &amp; Reasoning</a:t>
            </a:r>
            <a:endParaRPr lang="en-IN" sz="2000" i="1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9F9018B-2939-EEBB-A95E-E70523DF504F}"/>
              </a:ext>
            </a:extLst>
          </p:cNvPr>
          <p:cNvSpPr txBox="1"/>
          <p:nvPr/>
        </p:nvSpPr>
        <p:spPr>
          <a:xfrm>
            <a:off x="603864" y="1795575"/>
            <a:ext cx="8331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 startAt="6"/>
            </a:pPr>
            <a:r>
              <a:rPr lang="en-GB" b="1" dirty="0"/>
              <a:t>STEP‑BY‑STEP</a:t>
            </a:r>
            <a:br>
              <a:rPr lang="en-GB" dirty="0"/>
            </a:br>
            <a:r>
              <a:rPr lang="en-GB" dirty="0"/>
              <a:t>→ Explain or solve in ordered steps</a:t>
            </a:r>
          </a:p>
          <a:p>
            <a:pPr marL="342900" lvl="0" indent="-342900">
              <a:buFont typeface="+mj-lt"/>
              <a:buAutoNum type="arabicPeriod" startAt="6"/>
            </a:pPr>
            <a:endParaRPr lang="en-GB" dirty="0"/>
          </a:p>
          <a:p>
            <a:pPr marL="342900" lvl="0" indent="-342900">
              <a:buFont typeface="+mj-lt"/>
              <a:buAutoNum type="arabicPeriod" startAt="6"/>
            </a:pPr>
            <a:r>
              <a:rPr lang="en-GB" b="1" dirty="0"/>
              <a:t>CHECKLIST</a:t>
            </a:r>
            <a:br>
              <a:rPr lang="en-GB" dirty="0"/>
            </a:br>
            <a:r>
              <a:rPr lang="en-GB" dirty="0"/>
              <a:t>→ Convert answer into an actionable checklist</a:t>
            </a:r>
          </a:p>
          <a:p>
            <a:pPr marL="342900" lvl="0" indent="-342900">
              <a:buFont typeface="+mj-lt"/>
              <a:buAutoNum type="arabicPeriod" startAt="6"/>
            </a:pPr>
            <a:endParaRPr lang="en-GB" dirty="0"/>
          </a:p>
          <a:p>
            <a:pPr marL="342900" lvl="0" indent="-342900">
              <a:buFont typeface="+mj-lt"/>
              <a:buAutoNum type="arabicPeriod" startAt="6"/>
            </a:pPr>
            <a:r>
              <a:rPr lang="en-GB" b="1" dirty="0"/>
              <a:t>OUTLINE</a:t>
            </a:r>
            <a:br>
              <a:rPr lang="en-GB" dirty="0"/>
            </a:br>
            <a:r>
              <a:rPr lang="en-GB" dirty="0"/>
              <a:t>→ High‑level structure without full prose</a:t>
            </a:r>
          </a:p>
          <a:p>
            <a:pPr marL="342900" lvl="0" indent="-342900">
              <a:buFont typeface="+mj-lt"/>
              <a:buAutoNum type="arabicPeriod" startAt="6"/>
            </a:pPr>
            <a:endParaRPr lang="en-GB" dirty="0"/>
          </a:p>
          <a:p>
            <a:pPr marL="342900" lvl="0" indent="-342900">
              <a:buFont typeface="+mj-lt"/>
              <a:buAutoNum type="arabicPeriod" startAt="6"/>
            </a:pPr>
            <a:r>
              <a:rPr lang="en-GB" b="1" dirty="0"/>
              <a:t>COMPARE</a:t>
            </a:r>
            <a:br>
              <a:rPr lang="en-GB" dirty="0"/>
            </a:br>
            <a:r>
              <a:rPr lang="en-GB" dirty="0"/>
              <a:t>→ Side‑by‑side comparison (A vs B) </a:t>
            </a:r>
          </a:p>
          <a:p>
            <a:pPr marL="342900" lvl="0" indent="-342900">
              <a:buFont typeface="+mj-lt"/>
              <a:buAutoNum type="arabicPeriod" startAt="6"/>
            </a:pPr>
            <a:endParaRPr lang="en-GB" dirty="0"/>
          </a:p>
          <a:p>
            <a:pPr marL="342900" lvl="0" indent="-342900">
              <a:buFont typeface="+mj-lt"/>
              <a:buAutoNum type="arabicPeriod" startAt="6"/>
            </a:pPr>
            <a:r>
              <a:rPr lang="en-GB" b="1" dirty="0"/>
              <a:t>SWOT</a:t>
            </a:r>
            <a:br>
              <a:rPr lang="en-GB" dirty="0"/>
            </a:br>
            <a:r>
              <a:rPr lang="en-GB" dirty="0"/>
              <a:t>→ Strengths, Weaknesses, Opportunities, Threats analysis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EE4C5F-3016-D4DC-A8FB-E51284653225}"/>
              </a:ext>
            </a:extLst>
          </p:cNvPr>
          <p:cNvSpPr txBox="1"/>
          <p:nvPr/>
        </p:nvSpPr>
        <p:spPr>
          <a:xfrm>
            <a:off x="603864" y="991810"/>
            <a:ext cx="107127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1800" dirty="0"/>
              <a:t>Use these Speed prompts if you would like the output to explain things logically or in a structured manner</a:t>
            </a:r>
          </a:p>
        </p:txBody>
      </p:sp>
    </p:spTree>
    <p:extLst>
      <p:ext uri="{BB962C8B-B14F-4D97-AF65-F5344CB8AC3E}">
        <p14:creationId xmlns:p14="http://schemas.microsoft.com/office/powerpoint/2010/main" val="3761600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8979B4-BC7D-078B-95FD-A11674D25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3">
            <a:extLst>
              <a:ext uri="{FF2B5EF4-FFF2-40B4-BE49-F238E27FC236}">
                <a16:creationId xmlns:a16="http://schemas.microsoft.com/office/drawing/2014/main" id="{F381951E-91C1-2E6F-9871-CF9111F8F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322" y="34267"/>
            <a:ext cx="11321394" cy="646770"/>
          </a:xfrm>
        </p:spPr>
        <p:txBody>
          <a:bodyPr>
            <a:normAutofit/>
          </a:bodyPr>
          <a:lstStyle/>
          <a:p>
            <a:r>
              <a:rPr lang="en-GB" dirty="0"/>
              <a:t>  Tone &amp; Language Control</a:t>
            </a:r>
            <a:endParaRPr lang="en-IN" sz="2000" i="1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BC5286A-2983-4A7E-981D-24073CB9C4A9}"/>
              </a:ext>
            </a:extLst>
          </p:cNvPr>
          <p:cNvSpPr txBox="1"/>
          <p:nvPr/>
        </p:nvSpPr>
        <p:spPr>
          <a:xfrm>
            <a:off x="842950" y="1715881"/>
            <a:ext cx="83312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 startAt="11"/>
            </a:pPr>
            <a:r>
              <a:rPr lang="en-GB" b="1" dirty="0"/>
              <a:t>HUMANIZE</a:t>
            </a:r>
            <a:br>
              <a:rPr lang="en-GB" dirty="0"/>
            </a:br>
            <a:r>
              <a:rPr lang="en-GB" dirty="0"/>
              <a:t>→ Make text sound natural and non‑robotic</a:t>
            </a:r>
          </a:p>
          <a:p>
            <a:pPr marL="342900" lvl="0" indent="-342900">
              <a:buFont typeface="+mj-lt"/>
              <a:buAutoNum type="arabicPeriod" startAt="11"/>
            </a:pPr>
            <a:endParaRPr lang="en-GB" b="1" dirty="0"/>
          </a:p>
          <a:p>
            <a:pPr marL="342900" lvl="0" indent="-342900">
              <a:buFont typeface="+mj-lt"/>
              <a:buAutoNum type="arabicPeriod" startAt="11"/>
            </a:pPr>
            <a:r>
              <a:rPr lang="en-GB" b="1" dirty="0"/>
              <a:t>JARGONIZE</a:t>
            </a:r>
            <a:br>
              <a:rPr lang="en-GB" dirty="0"/>
            </a:br>
            <a:r>
              <a:rPr lang="en-GB" dirty="0"/>
              <a:t>→ Use professional / technical language</a:t>
            </a:r>
          </a:p>
          <a:p>
            <a:pPr marL="342900" lvl="0" indent="-342900">
              <a:buFont typeface="+mj-lt"/>
              <a:buAutoNum type="arabicPeriod" startAt="11"/>
            </a:pPr>
            <a:endParaRPr lang="en-GB" b="1" dirty="0"/>
          </a:p>
          <a:p>
            <a:pPr marL="342900" lvl="0" indent="-342900">
              <a:buFont typeface="+mj-lt"/>
              <a:buAutoNum type="arabicPeriod" startAt="11"/>
            </a:pPr>
            <a:r>
              <a:rPr lang="en-GB" b="1" dirty="0"/>
              <a:t>SIMPLIFY</a:t>
            </a:r>
            <a:br>
              <a:rPr lang="en-GB" dirty="0"/>
            </a:br>
            <a:r>
              <a:rPr lang="en-GB" dirty="0"/>
              <a:t>→ Reduce complexity without “talking down” </a:t>
            </a:r>
          </a:p>
          <a:p>
            <a:pPr marL="342900" lvl="0" indent="-342900">
              <a:buFont typeface="+mj-lt"/>
              <a:buAutoNum type="arabicPeriod" startAt="11"/>
            </a:pPr>
            <a:endParaRPr lang="en-GB" b="1" dirty="0"/>
          </a:p>
          <a:p>
            <a:pPr marL="342900" lvl="0" indent="-342900">
              <a:buFont typeface="+mj-lt"/>
              <a:buAutoNum type="arabicPeriod" startAt="11"/>
            </a:pPr>
            <a:r>
              <a:rPr lang="en-GB" b="1" dirty="0"/>
              <a:t>TONE:</a:t>
            </a:r>
            <a:r>
              <a:rPr lang="en-GB" dirty="0"/>
              <a:t> </a:t>
            </a:r>
            <a:r>
              <a:rPr lang="en-GB" i="1" dirty="0"/>
              <a:t>(formal / casual / neutral / persuasive)</a:t>
            </a:r>
            <a:br>
              <a:rPr lang="en-GB" dirty="0"/>
            </a:br>
            <a:r>
              <a:rPr lang="en-GB" dirty="0"/>
              <a:t>→ Explicit tone control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A8C099-4626-4819-19FC-1FA2167E33EE}"/>
              </a:ext>
            </a:extLst>
          </p:cNvPr>
          <p:cNvSpPr txBox="1"/>
          <p:nvPr/>
        </p:nvSpPr>
        <p:spPr>
          <a:xfrm>
            <a:off x="842950" y="1092404"/>
            <a:ext cx="113213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1800" dirty="0"/>
              <a:t>Use these Speed prompts if you would like the output to modify its use of technical language</a:t>
            </a:r>
          </a:p>
        </p:txBody>
      </p:sp>
    </p:spTree>
    <p:extLst>
      <p:ext uri="{BB962C8B-B14F-4D97-AF65-F5344CB8AC3E}">
        <p14:creationId xmlns:p14="http://schemas.microsoft.com/office/powerpoint/2010/main" val="4256407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BBDD3-9B51-C47B-01E6-91C208131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3">
            <a:extLst>
              <a:ext uri="{FF2B5EF4-FFF2-40B4-BE49-F238E27FC236}">
                <a16:creationId xmlns:a16="http://schemas.microsoft.com/office/drawing/2014/main" id="{4F05F200-3FA5-1221-8D57-109019807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322" y="34267"/>
            <a:ext cx="11321394" cy="646770"/>
          </a:xfrm>
        </p:spPr>
        <p:txBody>
          <a:bodyPr>
            <a:normAutofit/>
          </a:bodyPr>
          <a:lstStyle/>
          <a:p>
            <a:r>
              <a:rPr lang="en-GB" dirty="0"/>
              <a:t>  Perspective &amp; Role Control</a:t>
            </a:r>
            <a:endParaRPr lang="en-IN" sz="2000" i="1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13E41BB-8BEC-5492-4945-11D69934B0D7}"/>
              </a:ext>
            </a:extLst>
          </p:cNvPr>
          <p:cNvSpPr txBox="1"/>
          <p:nvPr/>
        </p:nvSpPr>
        <p:spPr>
          <a:xfrm>
            <a:off x="763255" y="1967546"/>
            <a:ext cx="83312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 startAt="15"/>
            </a:pPr>
            <a:r>
              <a:rPr lang="en-GB" b="1" dirty="0"/>
              <a:t>ACT AS:</a:t>
            </a:r>
            <a:br>
              <a:rPr lang="en-GB" dirty="0"/>
            </a:br>
            <a:r>
              <a:rPr lang="en-GB" dirty="0"/>
              <a:t>→ Respond from a specific role (e.g. “Act as a Chief Technical Officer”) </a:t>
            </a:r>
          </a:p>
          <a:p>
            <a:pPr marL="342900" lvl="0" indent="-342900">
              <a:buFont typeface="+mj-lt"/>
              <a:buAutoNum type="arabicPeriod" startAt="15"/>
            </a:pPr>
            <a:endParaRPr lang="en-GB" b="1" dirty="0"/>
          </a:p>
          <a:p>
            <a:pPr marL="342900" lvl="0" indent="-342900">
              <a:buFont typeface="+mj-lt"/>
              <a:buAutoNum type="arabicPeriod" startAt="15"/>
            </a:pPr>
            <a:r>
              <a:rPr lang="en-GB" b="1" dirty="0"/>
              <a:t>AUDIENCE:</a:t>
            </a:r>
            <a:br>
              <a:rPr lang="en-GB" dirty="0"/>
            </a:br>
            <a:r>
              <a:rPr lang="en-GB" dirty="0"/>
              <a:t>→ Tailor output to a specific audience </a:t>
            </a:r>
          </a:p>
          <a:p>
            <a:pPr marL="342900" lvl="0" indent="-342900">
              <a:buFont typeface="+mj-lt"/>
              <a:buAutoNum type="arabicPeriod" startAt="15"/>
            </a:pPr>
            <a:endParaRPr lang="en-GB" b="1" dirty="0"/>
          </a:p>
          <a:p>
            <a:pPr marL="342900" lvl="0" indent="-342900">
              <a:buFont typeface="+mj-lt"/>
              <a:buAutoNum type="arabicPeriod" startAt="15"/>
            </a:pPr>
            <a:r>
              <a:rPr lang="en-GB" b="1" dirty="0"/>
              <a:t>EXPERT MODE</a:t>
            </a:r>
            <a:br>
              <a:rPr lang="en-GB" dirty="0"/>
            </a:br>
            <a:r>
              <a:rPr lang="en-GB" dirty="0"/>
              <a:t>→ Deeper, domain‑expert explanation</a:t>
            </a:r>
          </a:p>
          <a:p>
            <a:pPr algn="l"/>
            <a:endParaRPr lang="en-GB" sz="2800" dirty="0">
              <a:solidFill>
                <a:schemeClr val="accent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6D6F60-25EB-6C17-946C-31D01FFD09B7}"/>
              </a:ext>
            </a:extLst>
          </p:cNvPr>
          <p:cNvSpPr txBox="1"/>
          <p:nvPr/>
        </p:nvSpPr>
        <p:spPr>
          <a:xfrm>
            <a:off x="478171" y="1001126"/>
            <a:ext cx="105449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1800" dirty="0"/>
              <a:t>Use these Speed prompts </a:t>
            </a:r>
            <a:r>
              <a:rPr lang="en-GB" dirty="0"/>
              <a:t>to provide the LLM with more context so it can adjust its level of technicality</a:t>
            </a:r>
            <a:endParaRPr lang="en-GB" sz="1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113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84571-FDC6-BF47-D1D0-568E51E64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3">
            <a:extLst>
              <a:ext uri="{FF2B5EF4-FFF2-40B4-BE49-F238E27FC236}">
                <a16:creationId xmlns:a16="http://schemas.microsoft.com/office/drawing/2014/main" id="{8431D1AA-335F-130F-96E9-AF12E38DC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322" y="34267"/>
            <a:ext cx="11321394" cy="646770"/>
          </a:xfrm>
        </p:spPr>
        <p:txBody>
          <a:bodyPr>
            <a:normAutofit/>
          </a:bodyPr>
          <a:lstStyle/>
          <a:p>
            <a:r>
              <a:rPr lang="en-GB" dirty="0"/>
              <a:t>  Thinking &amp; Depth</a:t>
            </a:r>
            <a:endParaRPr lang="en-IN" sz="2000" i="1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81C9B6D-8C09-7D2E-7B04-1B652D2F3FD2}"/>
              </a:ext>
            </a:extLst>
          </p:cNvPr>
          <p:cNvSpPr txBox="1"/>
          <p:nvPr/>
        </p:nvSpPr>
        <p:spPr>
          <a:xfrm>
            <a:off x="750671" y="1682321"/>
            <a:ext cx="83312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 startAt="18"/>
            </a:pPr>
            <a:r>
              <a:rPr lang="en-GB" b="1" dirty="0"/>
              <a:t>FEYNMAN TECHNIQUE</a:t>
            </a:r>
            <a:br>
              <a:rPr lang="en-GB" dirty="0"/>
            </a:br>
            <a:r>
              <a:rPr lang="en-GB" dirty="0"/>
              <a:t>→ Explain until it’s truly understandable, using analogies</a:t>
            </a:r>
          </a:p>
          <a:p>
            <a:pPr marL="342900" lvl="0" indent="-342900">
              <a:buFont typeface="+mj-lt"/>
              <a:buAutoNum type="arabicPeriod" startAt="18"/>
            </a:pPr>
            <a:endParaRPr lang="en-GB" b="1" dirty="0">
              <a:solidFill>
                <a:schemeClr val="accent1"/>
              </a:solidFill>
            </a:endParaRPr>
          </a:p>
          <a:p>
            <a:pPr marL="342900" lvl="0" indent="-342900">
              <a:buFont typeface="+mj-lt"/>
              <a:buAutoNum type="arabicPeriod" startAt="18"/>
            </a:pPr>
            <a:r>
              <a:rPr lang="en-GB" b="1" dirty="0"/>
              <a:t>FIRST PRINCIPLES</a:t>
            </a:r>
            <a:br>
              <a:rPr lang="en-GB" dirty="0"/>
            </a:br>
            <a:r>
              <a:rPr lang="en-GB" dirty="0"/>
              <a:t>→ Break down to fundamental truths</a:t>
            </a:r>
          </a:p>
          <a:p>
            <a:pPr marL="342900" lvl="0" indent="-342900">
              <a:buFont typeface="+mj-lt"/>
              <a:buAutoNum type="arabicPeriod" startAt="18"/>
            </a:pPr>
            <a:endParaRPr lang="en-GB" b="1" dirty="0"/>
          </a:p>
          <a:p>
            <a:pPr marL="342900" lvl="0" indent="-342900">
              <a:buFont typeface="+mj-lt"/>
              <a:buAutoNum type="arabicPeriod" startAt="18"/>
            </a:pPr>
            <a:r>
              <a:rPr lang="en-GB" b="1" dirty="0"/>
              <a:t>DELIBERATE THINKING</a:t>
            </a:r>
            <a:br>
              <a:rPr lang="en-GB" dirty="0"/>
            </a:br>
            <a:r>
              <a:rPr lang="en-GB" dirty="0"/>
              <a:t>→ Slower, more reasoned analysis (anti‑hand‑wavy)</a:t>
            </a:r>
          </a:p>
          <a:p>
            <a:pPr algn="l"/>
            <a:endParaRPr lang="en-GB" sz="2800" dirty="0">
              <a:solidFill>
                <a:schemeClr val="accent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0B9A71-A81C-0881-0FD4-5D60AF54523D}"/>
              </a:ext>
            </a:extLst>
          </p:cNvPr>
          <p:cNvSpPr txBox="1"/>
          <p:nvPr/>
        </p:nvSpPr>
        <p:spPr>
          <a:xfrm>
            <a:off x="566257" y="858513"/>
            <a:ext cx="126170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1800" dirty="0"/>
              <a:t>Use these Speed prompts if you would like the output to break things down more simpl</a:t>
            </a:r>
            <a:r>
              <a:rPr lang="en-GB" dirty="0"/>
              <a:t>y for you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1755352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2FC42-2EF4-B22F-7AE0-69FBA6D8C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42F9260-8111-ABF0-ABD4-BA16EB33C96A}"/>
              </a:ext>
            </a:extLst>
          </p:cNvPr>
          <p:cNvSpPr/>
          <p:nvPr/>
        </p:nvSpPr>
        <p:spPr>
          <a:xfrm>
            <a:off x="0" y="0"/>
            <a:ext cx="6375611" cy="6858000"/>
          </a:xfrm>
          <a:custGeom>
            <a:avLst/>
            <a:gdLst>
              <a:gd name="connsiteX0" fmla="*/ 0 w 6375611"/>
              <a:gd name="connsiteY0" fmla="*/ 0 h 6858000"/>
              <a:gd name="connsiteX1" fmla="*/ 3529230 w 6375611"/>
              <a:gd name="connsiteY1" fmla="*/ 0 h 6858000"/>
              <a:gd name="connsiteX2" fmla="*/ 3833041 w 6375611"/>
              <a:gd name="connsiteY2" fmla="*/ 235386 h 6858000"/>
              <a:gd name="connsiteX3" fmla="*/ 6156917 w 6375611"/>
              <a:gd name="connsiteY3" fmla="*/ 2814635 h 6858000"/>
              <a:gd name="connsiteX4" fmla="*/ 6156917 w 6375611"/>
              <a:gd name="connsiteY4" fmla="*/ 4247938 h 6858000"/>
              <a:gd name="connsiteX5" fmla="*/ 3825825 w 6375611"/>
              <a:gd name="connsiteY5" fmla="*/ 6833063 h 6858000"/>
              <a:gd name="connsiteX6" fmla="*/ 3793585 w 6375611"/>
              <a:gd name="connsiteY6" fmla="*/ 6858000 h 6858000"/>
              <a:gd name="connsiteX7" fmla="*/ 486884 w 6375611"/>
              <a:gd name="connsiteY7" fmla="*/ 6858000 h 6858000"/>
              <a:gd name="connsiteX8" fmla="*/ 486883 w 6375611"/>
              <a:gd name="connsiteY8" fmla="*/ 6857999 h 6858000"/>
              <a:gd name="connsiteX9" fmla="*/ 0 w 6375611"/>
              <a:gd name="connsiteY9" fmla="*/ 6857999 h 6858000"/>
              <a:gd name="connsiteX10" fmla="*/ 0 w 6375611"/>
              <a:gd name="connsiteY10" fmla="*/ 6442158 h 6858000"/>
              <a:gd name="connsiteX11" fmla="*/ 0 w 6375611"/>
              <a:gd name="connsiteY11" fmla="*/ 6201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375611" h="6858000">
                <a:moveTo>
                  <a:pt x="0" y="0"/>
                </a:moveTo>
                <a:lnTo>
                  <a:pt x="3529230" y="0"/>
                </a:lnTo>
                <a:lnTo>
                  <a:pt x="3833041" y="235386"/>
                </a:lnTo>
                <a:cubicBezTo>
                  <a:pt x="4733312" y="968037"/>
                  <a:pt x="5456976" y="1776657"/>
                  <a:pt x="6156917" y="2814635"/>
                </a:cubicBezTo>
                <a:cubicBezTo>
                  <a:pt x="6448509" y="3247053"/>
                  <a:pt x="6448509" y="3815519"/>
                  <a:pt x="6156917" y="4247938"/>
                </a:cubicBezTo>
                <a:cubicBezTo>
                  <a:pt x="5455184" y="5288604"/>
                  <a:pt x="4729508" y="6098790"/>
                  <a:pt x="3825825" y="6833063"/>
                </a:cubicBezTo>
                <a:lnTo>
                  <a:pt x="3793585" y="6858000"/>
                </a:lnTo>
                <a:lnTo>
                  <a:pt x="486884" y="6858000"/>
                </a:lnTo>
                <a:lnTo>
                  <a:pt x="486883" y="6857999"/>
                </a:lnTo>
                <a:lnTo>
                  <a:pt x="0" y="6857999"/>
                </a:lnTo>
                <a:lnTo>
                  <a:pt x="0" y="6442158"/>
                </a:lnTo>
                <a:lnTo>
                  <a:pt x="0" y="620180"/>
                </a:lnTo>
                <a:close/>
              </a:path>
            </a:pathLst>
          </a:custGeom>
          <a:gradFill flip="none" rotWithShape="1">
            <a:gsLst>
              <a:gs pos="0">
                <a:srgbClr val="0055FE"/>
              </a:gs>
              <a:gs pos="50000">
                <a:srgbClr val="6599FF">
                  <a:shade val="67500"/>
                  <a:satMod val="115000"/>
                </a:srgbClr>
              </a:gs>
              <a:gs pos="100000">
                <a:srgbClr val="6599FF">
                  <a:shade val="100000"/>
                  <a:satMod val="115000"/>
                </a:srgbClr>
              </a:gs>
            </a:gsLst>
            <a:lin ang="16200000" scaled="1"/>
            <a:tileRect/>
          </a:gradFill>
          <a:ln w="12700" cap="flat">
            <a:noFill/>
            <a:prstDash val="solid"/>
            <a:miter/>
          </a:ln>
          <a:effectLst>
            <a:outerShdw blurRad="444500" dist="190500" dir="5400000" algn="t" rotWithShape="0">
              <a:prstClr val="black">
                <a:alpha val="1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6600" b="1" i="0" u="none" strike="noStrike" kern="1200" cap="none" spc="0" normalizeH="0" baseline="0" dirty="0">
              <a:ln>
                <a:noFill/>
              </a:ln>
              <a:solidFill>
                <a:srgbClr val="172A4B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49070E-6C4E-5174-FB76-8AABAAC70268}"/>
              </a:ext>
            </a:extLst>
          </p:cNvPr>
          <p:cNvSpPr txBox="1"/>
          <p:nvPr/>
        </p:nvSpPr>
        <p:spPr>
          <a:xfrm>
            <a:off x="612732" y="2559392"/>
            <a:ext cx="56804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8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Segoe UI" panose="020B0502040204020203" pitchFamily="34" charset="0"/>
                <a:sym typeface="Segoe UI" panose="020B0502040204020203" pitchFamily="34" charset="0"/>
              </a:rPr>
              <a:t>Thank You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Segoe UI" panose="020B0502040204020203" pitchFamily="34" charset="0"/>
                <a:sym typeface="Segoe UI" panose="020B0502040204020203" pitchFamily="34" charset="0"/>
              </a:rPr>
              <a:t>Your AI Centre </a:t>
            </a:r>
            <a:r>
              <a:rPr lang="en-GB" sz="3200" b="1" dirty="0">
                <a:solidFill>
                  <a:prstClr val="white"/>
                </a:solidFill>
                <a:latin typeface="Calibri" panose="020F0502020204030204"/>
                <a:cs typeface="Segoe UI" panose="020B0502040204020203" pitchFamily="34" charset="0"/>
                <a:sym typeface="Segoe UI" panose="020B0502040204020203" pitchFamily="34" charset="0"/>
              </a:rPr>
              <a:t>of Excellence</a:t>
            </a:r>
            <a:endParaRPr kumimoji="0" lang="en-GB" sz="3200" b="1" i="0" u="none" strike="noStrike" kern="120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Segoe UI" panose="020B0502040204020203" pitchFamily="34" charset="0"/>
              <a:sym typeface="Segoe UI" panose="020B0502040204020203" pitchFamily="34" charset="0"/>
            </a:endParaRPr>
          </a:p>
        </p:txBody>
      </p:sp>
      <p:pic>
        <p:nvPicPr>
          <p:cNvPr id="2" name="Picture 1" descr="A logo for a company&#10;&#10;AI-generated content may be incorrect.">
            <a:extLst>
              <a:ext uri="{FF2B5EF4-FFF2-40B4-BE49-F238E27FC236}">
                <a16:creationId xmlns:a16="http://schemas.microsoft.com/office/drawing/2014/main" id="{1D1AD5AB-9825-73EC-7C42-32241BA9E20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35" t="15824" r="13256" b="10595"/>
          <a:stretch>
            <a:fillRect/>
          </a:stretch>
        </p:blipFill>
        <p:spPr>
          <a:xfrm>
            <a:off x="6452095" y="1138919"/>
            <a:ext cx="4466276" cy="4968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30732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heme/theme1.xml><?xml version="1.0" encoding="utf-8"?>
<a:theme xmlns:a="http://schemas.openxmlformats.org/drawingml/2006/main" name="1_HT branded PPT">
  <a:themeElements>
    <a:clrScheme name="HT color schemes">
      <a:dk1>
        <a:sysClr val="windowText" lastClr="000000"/>
      </a:dk1>
      <a:lt1>
        <a:sysClr val="window" lastClr="FFFFFF"/>
      </a:lt1>
      <a:dk2>
        <a:srgbClr val="44546A"/>
      </a:dk2>
      <a:lt2>
        <a:srgbClr val="172A4B"/>
      </a:lt2>
      <a:accent1>
        <a:srgbClr val="00B0F0"/>
      </a:accent1>
      <a:accent2>
        <a:srgbClr val="0062AC"/>
      </a:accent2>
      <a:accent3>
        <a:srgbClr val="004981"/>
      </a:accent3>
      <a:accent4>
        <a:srgbClr val="44546A"/>
      </a:accent4>
      <a:accent5>
        <a:srgbClr val="757070"/>
      </a:accent5>
      <a:accent6>
        <a:srgbClr val="AEABAB"/>
      </a:accent6>
      <a:hlink>
        <a:srgbClr val="00B0F0"/>
      </a:hlink>
      <a:folHlink>
        <a:srgbClr val="00B0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800" dirty="0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HT branded PPT" id="{7E2151F3-79F1-4FFF-94AF-E8224A235C87}" vid="{07F373F4-430B-453C-8666-EB40ED18CB7D}"/>
    </a:ext>
  </a:extLst>
</a:theme>
</file>

<file path=ppt/theme/theme2.xml><?xml version="1.0" encoding="utf-8"?>
<a:theme xmlns:a="http://schemas.openxmlformats.org/drawingml/2006/main" name="2_HT branded PPT">
  <a:themeElements>
    <a:clrScheme name="HT color schemes">
      <a:dk1>
        <a:sysClr val="windowText" lastClr="000000"/>
      </a:dk1>
      <a:lt1>
        <a:sysClr val="window" lastClr="FFFFFF"/>
      </a:lt1>
      <a:dk2>
        <a:srgbClr val="44546A"/>
      </a:dk2>
      <a:lt2>
        <a:srgbClr val="172A4B"/>
      </a:lt2>
      <a:accent1>
        <a:srgbClr val="00B0F0"/>
      </a:accent1>
      <a:accent2>
        <a:srgbClr val="0062AC"/>
      </a:accent2>
      <a:accent3>
        <a:srgbClr val="004981"/>
      </a:accent3>
      <a:accent4>
        <a:srgbClr val="44546A"/>
      </a:accent4>
      <a:accent5>
        <a:srgbClr val="757070"/>
      </a:accent5>
      <a:accent6>
        <a:srgbClr val="AEABAB"/>
      </a:accent6>
      <a:hlink>
        <a:srgbClr val="00B0F0"/>
      </a:hlink>
      <a:folHlink>
        <a:srgbClr val="00B0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800" dirty="0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HT branded PPT" id="{7E2151F3-79F1-4FFF-94AF-E8224A235C87}" vid="{07F373F4-430B-453C-8666-EB40ED18CB7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AD4FB82E1DED488AC6C76EE63AA35D" ma:contentTypeVersion="10" ma:contentTypeDescription="Create a new document." ma:contentTypeScope="" ma:versionID="7e587b2482be16838256dde997591920">
  <xsd:schema xmlns:xsd="http://www.w3.org/2001/XMLSchema" xmlns:xs="http://www.w3.org/2001/XMLSchema" xmlns:p="http://schemas.microsoft.com/office/2006/metadata/properties" xmlns:ns2="cde49e40-7fd2-4f49-96f8-e721f54fe2da" xmlns:ns3="80c5504f-2a1d-49e3-a0bd-ebfc03c479ba" targetNamespace="http://schemas.microsoft.com/office/2006/metadata/properties" ma:root="true" ma:fieldsID="79905f243e65305590cc7862cf45366d" ns2:_="" ns3:_="">
    <xsd:import namespace="cde49e40-7fd2-4f49-96f8-e721f54fe2da"/>
    <xsd:import namespace="80c5504f-2a1d-49e3-a0bd-ebfc03c479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e49e40-7fd2-4f49-96f8-e721f54fe2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40b3100a-9673-47fc-b40c-70b09d45dc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c5504f-2a1d-49e3-a0bd-ebfc03c479b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dc86ced-e16f-4c42-9a3e-a133dcf0b2b4}" ma:internalName="TaxCatchAll" ma:showField="CatchAllData" ma:web="80c5504f-2a1d-49e3-a0bd-ebfc03c479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de49e40-7fd2-4f49-96f8-e721f54fe2da">
      <Terms xmlns="http://schemas.microsoft.com/office/infopath/2007/PartnerControls"/>
    </lcf76f155ced4ddcb4097134ff3c332f>
    <TaxCatchAll xmlns="80c5504f-2a1d-49e3-a0bd-ebfc03c479ba" xsi:nil="true"/>
  </documentManagement>
</p:properties>
</file>

<file path=customXml/itemProps1.xml><?xml version="1.0" encoding="utf-8"?>
<ds:datastoreItem xmlns:ds="http://schemas.openxmlformats.org/officeDocument/2006/customXml" ds:itemID="{77A2EBDE-BAA4-4CA8-8D6E-6311B5899DD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88FBD50-CEF7-42DB-9C40-2EECC6A98D16}">
  <ds:schemaRefs>
    <ds:schemaRef ds:uri="80c5504f-2a1d-49e3-a0bd-ebfc03c479ba"/>
    <ds:schemaRef ds:uri="cde49e40-7fd2-4f49-96f8-e721f54fe2d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DE4E360-8F2C-4C83-B83E-D30AEF9A0733}">
  <ds:schemaRefs>
    <ds:schemaRef ds:uri="http://schemas.microsoft.com/office/2006/documentManagement/types"/>
    <ds:schemaRef ds:uri="http://purl.org/dc/terms/"/>
    <ds:schemaRef ds:uri="http://purl.org/dc/elements/1.1/"/>
    <ds:schemaRef ds:uri="cde49e40-7fd2-4f49-96f8-e721f54fe2da"/>
    <ds:schemaRef ds:uri="http://www.w3.org/XML/1998/namespace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80c5504f-2a1d-49e3-a0bd-ebfc03c479ba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469</Words>
  <Application>Microsoft Office PowerPoint</Application>
  <PresentationFormat>Widescreen</PresentationFormat>
  <Paragraphs>64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Aptos</vt:lpstr>
      <vt:lpstr>Segoe UI</vt:lpstr>
      <vt:lpstr>1_HT branded PPT</vt:lpstr>
      <vt:lpstr>2_HT branded PPT</vt:lpstr>
      <vt:lpstr>PowerPoint Presentation</vt:lpstr>
      <vt:lpstr>  Speed Prompts</vt:lpstr>
      <vt:lpstr>  Clarity &amp; Compression</vt:lpstr>
      <vt:lpstr>  Structure &amp; Reasoning</vt:lpstr>
      <vt:lpstr>  Tone &amp; Language Control</vt:lpstr>
      <vt:lpstr>  Perspective &amp; Role Control</vt:lpstr>
      <vt:lpstr>  Thinking &amp; Depth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Pitchguru</dc:creator>
  <cp:lastModifiedBy>Mads Nielsen</cp:lastModifiedBy>
  <cp:revision>31</cp:revision>
  <cp:lastPrinted>2025-01-07T09:30:26Z</cp:lastPrinted>
  <dcterms:created xsi:type="dcterms:W3CDTF">2022-10-24T06:57:44Z</dcterms:created>
  <dcterms:modified xsi:type="dcterms:W3CDTF">2026-08-14T09:26:49Z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0x01010052AD4FB82E1DED488AC6C76EE63AA35D</vt:lpwstr>
  </property>
  <property fmtid="{D5CDD505-2E9C-101B-9397-08002B2CF9AE}" pid="3" name="MediaServiceImageTags">
    <vt:lpwstr/>
  </property>
</Properties>
</file>