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0" r:id="rId4"/>
    <p:sldMasterId id="2147483729" r:id="rId5"/>
  </p:sldMasterIdLst>
  <p:notesMasterIdLst>
    <p:notesMasterId r:id="rId14"/>
  </p:notesMasterIdLst>
  <p:handoutMasterIdLst>
    <p:handoutMasterId r:id="rId15"/>
  </p:handoutMasterIdLst>
  <p:sldIdLst>
    <p:sldId id="317" r:id="rId6"/>
    <p:sldId id="608" r:id="rId7"/>
    <p:sldId id="667" r:id="rId8"/>
    <p:sldId id="670" r:id="rId9"/>
    <p:sldId id="671" r:id="rId10"/>
    <p:sldId id="672" r:id="rId11"/>
    <p:sldId id="673" r:id="rId12"/>
    <p:sldId id="666" r:id="rId13"/>
  </p:sldIdLst>
  <p:sldSz cx="12192000" cy="6858000"/>
  <p:notesSz cx="6858000" cy="9144000"/>
  <p:embeddedFontLst>
    <p:embeddedFont>
      <p:font typeface="Segoe UI" panose="020B0502040204020203" pitchFamily="34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 information" id="{E12C4276-F19B-4B2D-8711-5F08FC9ECE22}">
          <p14:sldIdLst/>
        </p14:section>
        <p14:section name="Title slides" id="{9D13DDD1-BBA3-4614-A991-7CA5F6C861C2}">
          <p14:sldIdLst>
            <p14:sldId id="317"/>
          </p14:sldIdLst>
        </p14:section>
        <p14:section name="Content slides" id="{7578D987-531A-49F1-9977-93184103D4E3}">
          <p14:sldIdLst>
            <p14:sldId id="608"/>
            <p14:sldId id="667"/>
            <p14:sldId id="670"/>
            <p14:sldId id="671"/>
            <p14:sldId id="672"/>
            <p14:sldId id="673"/>
          </p14:sldIdLst>
        </p14:section>
        <p14:section name="Contact &amp; End slides" id="{3ADFAC4D-1E25-4C37-9126-B8E049CBFE02}">
          <p14:sldIdLst>
            <p14:sldId id="6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7F7F7"/>
    <a:srgbClr val="0A4D88"/>
    <a:srgbClr val="000000"/>
    <a:srgbClr val="6599FF"/>
    <a:srgbClr val="0055FE"/>
    <a:srgbClr val="6E6868"/>
    <a:srgbClr val="0062AC"/>
    <a:srgbClr val="716B6B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DD464-FB21-158D-91C6-567EA37156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EF0EC-007C-12ED-1752-723EA7AE52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BACCA-E855-4248-B13D-7799ADBC0CBD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43FE4-0B63-82D1-5AE8-FE7AABC56E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F8C897-1B8D-F043-38A6-6E7CC71F96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51858-ADFA-4F74-A017-1B06C32B48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68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fld id="{3CDFE222-915F-4076-A64C-FCD84141A6B5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fld id="{0116A731-5E76-4190-B805-4A9AC832BF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97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6A731-5E76-4190-B805-4A9AC832BFD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45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3F3BD-D2E0-D26F-418E-C83314C3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A1150-459A-B05B-694E-2CFB0A396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5CAD1-B3A0-4D81-BB50-812373645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5DDA9-AE2D-4688-265E-A7D3B16B4F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16A731-5E76-4190-B805-4A9AC832BF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7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06C6-C9B8-465A-8106-3FC77C75E703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9DD1380A-0E41-5732-3ACA-931A67ABFCF2}"/>
              </a:ext>
            </a:extLst>
          </p:cNvPr>
          <p:cNvSpPr txBox="1">
            <a:spLocks/>
          </p:cNvSpPr>
          <p:nvPr userDrawn="1"/>
        </p:nvSpPr>
        <p:spPr>
          <a:xfrm>
            <a:off x="5880000" y="6455939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3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54;p13">
            <a:extLst>
              <a:ext uri="{FF2B5EF4-FFF2-40B4-BE49-F238E27FC236}">
                <a16:creationId xmlns:a16="http://schemas.microsoft.com/office/drawing/2014/main" id="{82F31BB5-FB33-4D98-BDEF-FDCA7587BCA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5863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6D7B4EC4-6569-4A6F-B9C2-F18CCBBDF9C9}"/>
              </a:ext>
            </a:extLst>
          </p:cNvPr>
          <p:cNvSpPr txBox="1">
            <a:spLocks/>
          </p:cNvSpPr>
          <p:nvPr/>
        </p:nvSpPr>
        <p:spPr>
          <a:xfrm>
            <a:off x="107351" y="6455939"/>
            <a:ext cx="2371688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2023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6F25108-1318-4963-A325-07BE3F991F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6235" y="93757"/>
            <a:ext cx="2244355" cy="39689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DEC990-A3EC-45B7-A3B9-4D30042265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1516566"/>
            <a:ext cx="10515601" cy="46479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4EB4D7-3ECB-42CA-B5CE-23263EBB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0225"/>
            <a:ext cx="10515600" cy="646770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FF9900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605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25227" y="6552096"/>
            <a:ext cx="4231812" cy="305757"/>
          </a:xfrm>
          <a:prstGeom prst="rect">
            <a:avLst/>
          </a:prstGeom>
        </p:spPr>
        <p:txBody>
          <a:bodyPr anchor="ctr"/>
          <a:lstStyle>
            <a:lvl1pPr algn="r">
              <a:defRPr sz="1100">
                <a:solidFill>
                  <a:schemeClr val="bg1"/>
                </a:solidFill>
                <a:latin typeface="+mn-lt"/>
                <a:ea typeface="Aller" charset="0"/>
                <a:cs typeface="Aller" charset="0"/>
              </a:defRPr>
            </a:lvl1pPr>
          </a:lstStyle>
          <a:p>
            <a:fld id="{E8BBD06A-759F-43F0-9FDD-30D8801384DF}" type="slidenum">
              <a:rPr lang="ru-RU" smtClean="0"/>
              <a:pPr/>
              <a:t>‹#›</a:t>
            </a:fld>
            <a:endParaRPr lang="ru-RU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 flipH="1">
            <a:off x="11512550" y="6781800"/>
            <a:ext cx="324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6"/>
          <p:cNvSpPr>
            <a:spLocks noGrp="1"/>
          </p:cNvSpPr>
          <p:nvPr>
            <p:ph type="title" hasCustomPrompt="1"/>
          </p:nvPr>
        </p:nvSpPr>
        <p:spPr>
          <a:xfrm>
            <a:off x="350663" y="450182"/>
            <a:ext cx="11463966" cy="424461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995011-A57E-894F-0174-721AD66366C5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6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9A40D3-1C44-8BC6-8F93-016D7F34751C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8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54;p13">
            <a:extLst>
              <a:ext uri="{FF2B5EF4-FFF2-40B4-BE49-F238E27FC236}">
                <a16:creationId xmlns:a16="http://schemas.microsoft.com/office/drawing/2014/main" id="{1607EA42-E9F1-88D2-1B7E-4BE0789FD75E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150413-D864-ED8D-2FDE-3F6033AFD091}"/>
              </a:ext>
            </a:extLst>
          </p:cNvPr>
          <p:cNvSpPr/>
          <p:nvPr userDrawn="1"/>
        </p:nvSpPr>
        <p:spPr>
          <a:xfrm>
            <a:off x="-91440" y="2401401"/>
            <a:ext cx="6522720" cy="3690520"/>
          </a:xfrm>
          <a:prstGeom prst="rect">
            <a:avLst/>
          </a:prstGeom>
          <a:gradFill>
            <a:gsLst>
              <a:gs pos="0">
                <a:srgbClr val="0055FE"/>
              </a:gs>
              <a:gs pos="50000">
                <a:srgbClr val="6599FF">
                  <a:shade val="67500"/>
                  <a:satMod val="115000"/>
                </a:srgbClr>
              </a:gs>
              <a:gs pos="100000">
                <a:srgbClr val="6599FF">
                  <a:shade val="100000"/>
                  <a:satMod val="115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D2022CDE-1687-D1B7-5709-B3BE2E3B72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3350918"/>
            <a:ext cx="5990811" cy="16367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Title - Calibri Light (Headings): Bold| Size: 40| Color: #FFFFFF</a:t>
            </a:r>
            <a:endParaRPr lang="en-IN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CFDD8DDB-F8B0-FB80-DAB0-9D9890A556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050" y="5287841"/>
            <a:ext cx="6040079" cy="415821"/>
          </a:xfrm>
          <a:prstGeom prst="rect">
            <a:avLst/>
          </a:prstGeom>
        </p:spPr>
        <p:txBody>
          <a:bodyPr tIns="36000" bIns="3600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Sub title – Calibri (Body): Bold, Size: 20, Color: #7F7F7F</a:t>
            </a:r>
            <a:endParaRPr lang="en-IN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4FD130F-9753-BB52-691A-951A5A3B64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0050" y="5877272"/>
            <a:ext cx="6040079" cy="4989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 b="0">
                <a:solidFill>
                  <a:srgbClr val="003156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Author name – Calibri (Body): 16, #003156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3590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5863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 - Calibri (body): Bold| Size:28| Color:#404040</a:t>
            </a:r>
          </a:p>
          <a:p>
            <a:pPr lvl="1"/>
            <a:r>
              <a:rPr lang="en-US" dirty="0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Fifth level - Calibri (body)| Size:16| Color:#404040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C12FDC-3E20-815E-452D-A1B57E7B62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6712" y="271328"/>
            <a:ext cx="1283773" cy="49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60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3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Heading - Calibri (body): Bold| Size: 32| Color: #0A4D88</a:t>
            </a:r>
            <a:endParaRPr lang="en-IN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 - Calibri (body): Bold| Size:28| Color:#404040</a:t>
            </a:r>
          </a:p>
          <a:p>
            <a:pPr lvl="1"/>
            <a:r>
              <a:rPr lang="en-US" dirty="0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Fifth level - Calibri (body)| Size:16| Color:#404040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C12FDC-3E20-815E-452D-A1B57E7B62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778" y="6324209"/>
            <a:ext cx="1240395" cy="478566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017FA646-32C9-A320-1B31-0AB8F3356DEA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745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T_Template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6883DF0-7DCE-92A6-2C98-05E546D40BB7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ABADF97-1ACB-477C-9421-3A7674BD71FC}"/>
              </a:ext>
            </a:extLst>
          </p:cNvPr>
          <p:cNvSpPr txBox="1">
            <a:spLocks/>
          </p:cNvSpPr>
          <p:nvPr userDrawn="1"/>
        </p:nvSpPr>
        <p:spPr>
          <a:xfrm>
            <a:off x="5880000" y="6455939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Roboto" pitchFamily="2" charset="0"/>
              <a:cs typeface="Segoe UI" panose="020B0502040204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DB839-6132-D4D2-1C0B-8E0CF296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Hinduja Tech Limited </a:t>
            </a:r>
            <a:fld id="{CB47A220-DA5D-4569-B332-EBE51FF78D4E}" type="datetimeyyyy">
              <a:rPr lang="en-US" smtClean="0"/>
              <a:t>2026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C7D697-7F26-94AE-0866-CD303E9CF5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778" y="6324209"/>
            <a:ext cx="1240395" cy="47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9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82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5" r:id="rId2"/>
    <p:sldLayoutId id="2147483726" r:id="rId3"/>
    <p:sldLayoutId id="2147483727" r:id="rId4"/>
    <p:sldLayoutId id="2147483735" r:id="rId5"/>
    <p:sldLayoutId id="2147483737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72274C8-4EF0-F3CC-A78F-05BCFDE67D82}"/>
              </a:ext>
            </a:extLst>
          </p:cNvPr>
          <p:cNvSpPr txBox="1">
            <a:spLocks/>
          </p:cNvSpPr>
          <p:nvPr userDrawn="1"/>
        </p:nvSpPr>
        <p:spPr>
          <a:xfrm>
            <a:off x="70029" y="6505723"/>
            <a:ext cx="4748859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2025  -  Confidential Information - Secrete</a:t>
            </a:r>
          </a:p>
        </p:txBody>
      </p:sp>
    </p:spTree>
    <p:extLst>
      <p:ext uri="{BB962C8B-B14F-4D97-AF65-F5344CB8AC3E}">
        <p14:creationId xmlns:p14="http://schemas.microsoft.com/office/powerpoint/2010/main" val="179193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4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B4A7A-13EA-D5AD-3DE0-16C5A15567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768" y="2351970"/>
            <a:ext cx="5990811" cy="3492116"/>
          </a:xfrm>
        </p:spPr>
        <p:txBody>
          <a:bodyPr/>
          <a:lstStyle/>
          <a:p>
            <a:r>
              <a:rPr lang="en-GB" noProof="0" dirty="0">
                <a:latin typeface="+mn-lt"/>
              </a:rPr>
              <a:t>Co</a:t>
            </a:r>
            <a:r>
              <a:rPr lang="en-GB" dirty="0">
                <a:latin typeface="+mn-lt"/>
              </a:rPr>
              <a:t>Pilot Chat</a:t>
            </a:r>
          </a:p>
          <a:p>
            <a:r>
              <a:rPr lang="en-GB" dirty="0">
                <a:latin typeface="+mn-lt"/>
              </a:rPr>
              <a:t>Getting Started</a:t>
            </a:r>
            <a:endParaRPr lang="en-GB" noProof="0" dirty="0">
              <a:latin typeface="+mn-lt"/>
            </a:endParaRPr>
          </a:p>
          <a:p>
            <a:r>
              <a:rPr lang="en-GB" sz="3200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Version 1.0</a:t>
            </a:r>
          </a:p>
          <a:p>
            <a:endParaRPr lang="en-GB" sz="3200" dirty="0">
              <a:solidFill>
                <a:prstClr val="white"/>
              </a:solidFill>
              <a:latin typeface="Calibri" panose="020F0502020204030204"/>
              <a:cs typeface="Segoe UI" panose="020B0502040204020203" pitchFamily="34" charset="0"/>
              <a:sym typeface="Segoe UI" panose="020B0502040204020203" pitchFamily="34" charset="0"/>
            </a:endParaRPr>
          </a:p>
          <a:p>
            <a:r>
              <a:rPr lang="en-GB" sz="3200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Your AI Centre of Excellence</a:t>
            </a:r>
          </a:p>
        </p:txBody>
      </p:sp>
      <p:pic>
        <p:nvPicPr>
          <p:cNvPr id="2" name="Picture 1" descr="A logo for a company&#10;&#10;AI-generated content may be incorrect.">
            <a:extLst>
              <a:ext uri="{FF2B5EF4-FFF2-40B4-BE49-F238E27FC236}">
                <a16:creationId xmlns:a16="http://schemas.microsoft.com/office/drawing/2014/main" id="{61F4DE25-BACB-1FB4-33A7-D73970AC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16557" r="13256" b="10595"/>
          <a:stretch>
            <a:fillRect/>
          </a:stretch>
        </p:blipFill>
        <p:spPr>
          <a:xfrm>
            <a:off x="6211944" y="2389239"/>
            <a:ext cx="3361286" cy="370184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120E900-3F4A-1214-0724-5C67FF693F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4198" y="396713"/>
            <a:ext cx="2177935" cy="220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85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12104-A6AD-183E-B466-F10D51FA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3159E93D-F042-52AE-EE7A-23E4A8FAD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CoPilot Chat – Your AI Companion</a:t>
            </a:r>
            <a:endParaRPr lang="en-IN" sz="20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5DA4B5-4BC2-C50D-92A6-6EFFB7B94E93}"/>
              </a:ext>
            </a:extLst>
          </p:cNvPr>
          <p:cNvSpPr txBox="1"/>
          <p:nvPr/>
        </p:nvSpPr>
        <p:spPr>
          <a:xfrm>
            <a:off x="890547" y="857847"/>
            <a:ext cx="8445910" cy="514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GB" sz="2800" dirty="0">
                <a:solidFill>
                  <a:srgbClr val="0A4D88"/>
                </a:solidFill>
              </a:rPr>
              <a:t>In the next slides you will learn:</a:t>
            </a:r>
          </a:p>
          <a:p>
            <a:pPr marL="514350" indent="-514350" algn="l">
              <a:lnSpc>
                <a:spcPct val="200000"/>
              </a:lnSpc>
              <a:buFont typeface="+mj-lt"/>
              <a:buAutoNum type="arabicPeriod"/>
            </a:pPr>
            <a:r>
              <a:rPr lang="en-GB" sz="2800" dirty="0">
                <a:solidFill>
                  <a:srgbClr val="0A4D88"/>
                </a:solidFill>
              </a:rPr>
              <a:t>How To Start CoPilot Chat</a:t>
            </a:r>
          </a:p>
          <a:p>
            <a:pPr marL="514350" indent="-514350" algn="l">
              <a:lnSpc>
                <a:spcPct val="200000"/>
              </a:lnSpc>
              <a:buFont typeface="+mj-lt"/>
              <a:buAutoNum type="arabicPeriod"/>
            </a:pPr>
            <a:r>
              <a:rPr lang="en-GB" sz="2800" dirty="0">
                <a:solidFill>
                  <a:srgbClr val="0A4D88"/>
                </a:solidFill>
              </a:rPr>
              <a:t>Security Checks Before Prompting</a:t>
            </a:r>
          </a:p>
          <a:p>
            <a:pPr marL="514350" indent="-514350" algn="l">
              <a:lnSpc>
                <a:spcPct val="200000"/>
              </a:lnSpc>
              <a:buFont typeface="+mj-lt"/>
              <a:buAutoNum type="arabicPeriod"/>
            </a:pPr>
            <a:r>
              <a:rPr lang="en-GB" sz="2800" dirty="0">
                <a:solidFill>
                  <a:srgbClr val="0A4D88"/>
                </a:solidFill>
              </a:rPr>
              <a:t>Get Prompting</a:t>
            </a:r>
          </a:p>
          <a:p>
            <a:pPr marL="514350" indent="-514350" algn="l">
              <a:lnSpc>
                <a:spcPct val="200000"/>
              </a:lnSpc>
              <a:buFont typeface="+mj-lt"/>
              <a:buAutoNum type="arabicPeriod"/>
            </a:pPr>
            <a:r>
              <a:rPr lang="en-GB" sz="2800" dirty="0">
                <a:solidFill>
                  <a:srgbClr val="0A4D88"/>
                </a:solidFill>
              </a:rPr>
              <a:t>Read, Check Sources &amp; Copy</a:t>
            </a:r>
          </a:p>
          <a:p>
            <a:pPr marL="514350" indent="-514350" algn="l">
              <a:lnSpc>
                <a:spcPct val="200000"/>
              </a:lnSpc>
              <a:buFont typeface="+mj-lt"/>
              <a:buAutoNum type="arabicPeriod"/>
            </a:pPr>
            <a:r>
              <a:rPr lang="en-GB" sz="2800" dirty="0">
                <a:solidFill>
                  <a:srgbClr val="0A4D88"/>
                </a:solidFill>
              </a:rPr>
              <a:t>Check Contents Before Use</a:t>
            </a:r>
          </a:p>
        </p:txBody>
      </p:sp>
    </p:spTree>
    <p:extLst>
      <p:ext uri="{BB962C8B-B14F-4D97-AF65-F5344CB8AC3E}">
        <p14:creationId xmlns:p14="http://schemas.microsoft.com/office/powerpoint/2010/main" val="236085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94B249A0-3817-6D64-0E46-9788A5F37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How To Start CoPilot Chat</a:t>
            </a:r>
            <a:endParaRPr lang="en-IN" sz="20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16930F-89DA-7730-C181-FEB883868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18" y="845573"/>
            <a:ext cx="8430024" cy="47588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4F2908-06C2-6256-C123-7DA925CA1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509" y="3224979"/>
            <a:ext cx="5213324" cy="3106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6AB8C8-9C27-9ED6-92A6-82FDB1604879}"/>
              </a:ext>
            </a:extLst>
          </p:cNvPr>
          <p:cNvSpPr/>
          <p:nvPr/>
        </p:nvSpPr>
        <p:spPr>
          <a:xfrm>
            <a:off x="693625" y="4193457"/>
            <a:ext cx="2226556" cy="76200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1. Enter ‘copilot’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750EC3D-A9A6-EC7E-0CA2-B015DDCED6BC}"/>
              </a:ext>
            </a:extLst>
          </p:cNvPr>
          <p:cNvCxnSpPr>
            <a:cxnSpLocks/>
          </p:cNvCxnSpPr>
          <p:nvPr/>
        </p:nvCxnSpPr>
        <p:spPr>
          <a:xfrm>
            <a:off x="1288026" y="4955458"/>
            <a:ext cx="0" cy="41295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4FF90B4-972C-4352-8562-6F1EBCCD183C}"/>
              </a:ext>
            </a:extLst>
          </p:cNvPr>
          <p:cNvSpPr/>
          <p:nvPr/>
        </p:nvSpPr>
        <p:spPr>
          <a:xfrm>
            <a:off x="4797130" y="1602657"/>
            <a:ext cx="2226556" cy="76200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2. Click on M365 CoPilot app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7E616D2-591E-4ACD-8D56-7BD84CC2CBAB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4247535" y="1983658"/>
            <a:ext cx="54959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D42B9C2-E055-5282-1149-B2A05B99FE6C}"/>
              </a:ext>
            </a:extLst>
          </p:cNvPr>
          <p:cNvSpPr/>
          <p:nvPr/>
        </p:nvSpPr>
        <p:spPr>
          <a:xfrm>
            <a:off x="8646459" y="2227005"/>
            <a:ext cx="2226556" cy="76200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3. Start you prompt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8B309B5-1D0B-2B65-11D8-6656A254F912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9163665" y="2989006"/>
            <a:ext cx="596072" cy="154596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498FC-2993-548B-0265-8072A918B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A4C30-AC2C-8C85-5F9A-C47E6ABAB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25" y="1006876"/>
            <a:ext cx="9489739" cy="5724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Title 3">
            <a:extLst>
              <a:ext uri="{FF2B5EF4-FFF2-40B4-BE49-F238E27FC236}">
                <a16:creationId xmlns:a16="http://schemas.microsoft.com/office/drawing/2014/main" id="{85E3B068-806D-AFAD-E8A6-7AAEFE099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Security Checks Before Prompting</a:t>
            </a:r>
            <a:endParaRPr lang="en-IN" sz="2000" i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D8AB6E-72AC-1A5A-92BD-241A83018555}"/>
              </a:ext>
            </a:extLst>
          </p:cNvPr>
          <p:cNvSpPr/>
          <p:nvPr/>
        </p:nvSpPr>
        <p:spPr>
          <a:xfrm>
            <a:off x="588325" y="5161935"/>
            <a:ext cx="2226556" cy="7620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2. Check your credentials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B24512F-8EA2-E793-ED03-ED6E71A206A4}"/>
              </a:ext>
            </a:extLst>
          </p:cNvPr>
          <p:cNvCxnSpPr>
            <a:cxnSpLocks/>
          </p:cNvCxnSpPr>
          <p:nvPr/>
        </p:nvCxnSpPr>
        <p:spPr>
          <a:xfrm>
            <a:off x="1150374" y="5923936"/>
            <a:ext cx="0" cy="41295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6FCF7C6-E3A7-684D-611D-6E0687290791}"/>
              </a:ext>
            </a:extLst>
          </p:cNvPr>
          <p:cNvSpPr/>
          <p:nvPr/>
        </p:nvSpPr>
        <p:spPr>
          <a:xfrm>
            <a:off x="9104671" y="2546555"/>
            <a:ext cx="2428568" cy="16714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1. Check ‘Enterprise data protection’ applies to chat = data will not be used to train a public AI.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3A8497-7BAD-29B9-D83F-83CF823F1433}"/>
              </a:ext>
            </a:extLst>
          </p:cNvPr>
          <p:cNvCxnSpPr>
            <a:cxnSpLocks/>
          </p:cNvCxnSpPr>
          <p:nvPr/>
        </p:nvCxnSpPr>
        <p:spPr>
          <a:xfrm flipH="1" flipV="1">
            <a:off x="9377119" y="1641987"/>
            <a:ext cx="346984" cy="90456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3EDB180-F4F4-937B-9E73-F4F56B1AE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3502" y="1585605"/>
            <a:ext cx="744573" cy="808394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60649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6C071-02F2-8ACB-56CB-BF1B249B2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E51BCC-19EC-6EAB-F1C4-AAD4BBD3D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25" y="1080019"/>
            <a:ext cx="8207667" cy="5050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Title 3">
            <a:extLst>
              <a:ext uri="{FF2B5EF4-FFF2-40B4-BE49-F238E27FC236}">
                <a16:creationId xmlns:a16="http://schemas.microsoft.com/office/drawing/2014/main" id="{51D960B4-AF45-395B-CCEA-3B98E73D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Get Prompting</a:t>
            </a:r>
            <a:endParaRPr lang="en-IN" sz="2000" i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F3D649-99EB-B9B4-C49A-2D3B075349A9}"/>
              </a:ext>
            </a:extLst>
          </p:cNvPr>
          <p:cNvSpPr/>
          <p:nvPr/>
        </p:nvSpPr>
        <p:spPr>
          <a:xfrm>
            <a:off x="7072492" y="5648631"/>
            <a:ext cx="2226556" cy="7620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2. Hit go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F4CA7CF-E101-9978-F3D6-12D8CC03617A}"/>
              </a:ext>
            </a:extLst>
          </p:cNvPr>
          <p:cNvCxnSpPr>
            <a:cxnSpLocks/>
          </p:cNvCxnSpPr>
          <p:nvPr/>
        </p:nvCxnSpPr>
        <p:spPr>
          <a:xfrm flipV="1">
            <a:off x="8314211" y="5186516"/>
            <a:ext cx="0" cy="46211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7B3E47-7BBE-13AA-1504-3E73E162A9EE}"/>
              </a:ext>
            </a:extLst>
          </p:cNvPr>
          <p:cNvSpPr/>
          <p:nvPr/>
        </p:nvSpPr>
        <p:spPr>
          <a:xfrm>
            <a:off x="3834581" y="3429000"/>
            <a:ext cx="2420346" cy="6587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1. Enter your prompt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8BF644-56A5-30D8-2E5A-43EFB125B524}"/>
              </a:ext>
            </a:extLst>
          </p:cNvPr>
          <p:cNvCxnSpPr>
            <a:cxnSpLocks/>
          </p:cNvCxnSpPr>
          <p:nvPr/>
        </p:nvCxnSpPr>
        <p:spPr>
          <a:xfrm>
            <a:off x="4942771" y="4087764"/>
            <a:ext cx="0" cy="71037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24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99C88-7C59-F438-F67A-3B113158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38278E4-9546-3C3F-F475-387EBA9D0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32" y="1064597"/>
            <a:ext cx="5284921" cy="3881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Title 3">
            <a:extLst>
              <a:ext uri="{FF2B5EF4-FFF2-40B4-BE49-F238E27FC236}">
                <a16:creationId xmlns:a16="http://schemas.microsoft.com/office/drawing/2014/main" id="{1B31CE14-2075-2051-66F7-2CA60FE8C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Read, Check Sources &amp; Copy</a:t>
            </a:r>
            <a:endParaRPr lang="en-IN" sz="2000" i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01BFF10-7107-7BBB-7F3D-26DBBEF9E776}"/>
              </a:ext>
            </a:extLst>
          </p:cNvPr>
          <p:cNvSpPr/>
          <p:nvPr/>
        </p:nvSpPr>
        <p:spPr>
          <a:xfrm>
            <a:off x="249746" y="1143782"/>
            <a:ext cx="2043647" cy="4483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1. Read response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6F19311-BFEA-9160-9092-110794377197}"/>
              </a:ext>
            </a:extLst>
          </p:cNvPr>
          <p:cNvCxnSpPr>
            <a:cxnSpLocks/>
          </p:cNvCxnSpPr>
          <p:nvPr/>
        </p:nvCxnSpPr>
        <p:spPr>
          <a:xfrm flipH="1">
            <a:off x="1258773" y="1592170"/>
            <a:ext cx="12796" cy="91831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B13CC8D-A748-4148-EA26-17E815867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562" y="1023331"/>
            <a:ext cx="3610045" cy="2974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E331A0-57FB-3A8F-17EC-3827C562BDDF}"/>
              </a:ext>
            </a:extLst>
          </p:cNvPr>
          <p:cNvSpPr/>
          <p:nvPr/>
        </p:nvSpPr>
        <p:spPr>
          <a:xfrm>
            <a:off x="9035782" y="2983495"/>
            <a:ext cx="1889218" cy="4894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2. Check Sources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243A23E-983A-9099-4B0E-A809F346088C}"/>
              </a:ext>
            </a:extLst>
          </p:cNvPr>
          <p:cNvCxnSpPr>
            <a:cxnSpLocks/>
          </p:cNvCxnSpPr>
          <p:nvPr/>
        </p:nvCxnSpPr>
        <p:spPr>
          <a:xfrm flipH="1">
            <a:off x="8367964" y="3228230"/>
            <a:ext cx="66791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09E41FE-56FC-A105-E2F6-1D293B24E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247" y="3700671"/>
            <a:ext cx="3034283" cy="2499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D0AFA9A-1F45-3D85-3E46-0B697811F9CE}"/>
              </a:ext>
            </a:extLst>
          </p:cNvPr>
          <p:cNvSpPr/>
          <p:nvPr/>
        </p:nvSpPr>
        <p:spPr>
          <a:xfrm>
            <a:off x="7146564" y="6029133"/>
            <a:ext cx="1889218" cy="4988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3. Copy response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11503DB-6A13-F57D-8BCC-79FDE9E136FE}"/>
              </a:ext>
            </a:extLst>
          </p:cNvPr>
          <p:cNvCxnSpPr>
            <a:cxnSpLocks/>
          </p:cNvCxnSpPr>
          <p:nvPr/>
        </p:nvCxnSpPr>
        <p:spPr>
          <a:xfrm flipV="1">
            <a:off x="8141328" y="5629184"/>
            <a:ext cx="0" cy="38510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32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4B225-10A1-D550-DF9A-15EFD543B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FC837CA0-DBD3-3E08-8D5C-7139CD383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Check Content Before Use</a:t>
            </a:r>
            <a:endParaRPr lang="en-IN" sz="2000" i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B0B44E3-EDEF-93E3-E7D0-2ECA79BAC942}"/>
              </a:ext>
            </a:extLst>
          </p:cNvPr>
          <p:cNvSpPr/>
          <p:nvPr/>
        </p:nvSpPr>
        <p:spPr>
          <a:xfrm>
            <a:off x="512138" y="1137064"/>
            <a:ext cx="9379284" cy="45838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/>
              <a:t>Always Check AI Generated Contents Before Use!</a:t>
            </a:r>
          </a:p>
        </p:txBody>
      </p:sp>
    </p:spTree>
    <p:extLst>
      <p:ext uri="{BB962C8B-B14F-4D97-AF65-F5344CB8AC3E}">
        <p14:creationId xmlns:p14="http://schemas.microsoft.com/office/powerpoint/2010/main" val="353810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FC42-2EF4-B22F-7AE0-69FBA6D8C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2F9260-8111-ABF0-ABD4-BA16EB33C96A}"/>
              </a:ext>
            </a:extLst>
          </p:cNvPr>
          <p:cNvSpPr/>
          <p:nvPr/>
        </p:nvSpPr>
        <p:spPr>
          <a:xfrm>
            <a:off x="0" y="0"/>
            <a:ext cx="6375611" cy="6858000"/>
          </a:xfrm>
          <a:custGeom>
            <a:avLst/>
            <a:gdLst>
              <a:gd name="connsiteX0" fmla="*/ 0 w 6375611"/>
              <a:gd name="connsiteY0" fmla="*/ 0 h 6858000"/>
              <a:gd name="connsiteX1" fmla="*/ 3529230 w 6375611"/>
              <a:gd name="connsiteY1" fmla="*/ 0 h 6858000"/>
              <a:gd name="connsiteX2" fmla="*/ 3833041 w 6375611"/>
              <a:gd name="connsiteY2" fmla="*/ 235386 h 6858000"/>
              <a:gd name="connsiteX3" fmla="*/ 6156917 w 6375611"/>
              <a:gd name="connsiteY3" fmla="*/ 2814635 h 6858000"/>
              <a:gd name="connsiteX4" fmla="*/ 6156917 w 6375611"/>
              <a:gd name="connsiteY4" fmla="*/ 4247938 h 6858000"/>
              <a:gd name="connsiteX5" fmla="*/ 3825825 w 6375611"/>
              <a:gd name="connsiteY5" fmla="*/ 6833063 h 6858000"/>
              <a:gd name="connsiteX6" fmla="*/ 3793585 w 6375611"/>
              <a:gd name="connsiteY6" fmla="*/ 6858000 h 6858000"/>
              <a:gd name="connsiteX7" fmla="*/ 486884 w 6375611"/>
              <a:gd name="connsiteY7" fmla="*/ 6858000 h 6858000"/>
              <a:gd name="connsiteX8" fmla="*/ 486883 w 6375611"/>
              <a:gd name="connsiteY8" fmla="*/ 6857999 h 6858000"/>
              <a:gd name="connsiteX9" fmla="*/ 0 w 6375611"/>
              <a:gd name="connsiteY9" fmla="*/ 6857999 h 6858000"/>
              <a:gd name="connsiteX10" fmla="*/ 0 w 6375611"/>
              <a:gd name="connsiteY10" fmla="*/ 6442158 h 6858000"/>
              <a:gd name="connsiteX11" fmla="*/ 0 w 6375611"/>
              <a:gd name="connsiteY11" fmla="*/ 6201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75611" h="6858000">
                <a:moveTo>
                  <a:pt x="0" y="0"/>
                </a:moveTo>
                <a:lnTo>
                  <a:pt x="3529230" y="0"/>
                </a:lnTo>
                <a:lnTo>
                  <a:pt x="3833041" y="235386"/>
                </a:lnTo>
                <a:cubicBezTo>
                  <a:pt x="4733312" y="968037"/>
                  <a:pt x="5456976" y="1776657"/>
                  <a:pt x="6156917" y="2814635"/>
                </a:cubicBezTo>
                <a:cubicBezTo>
                  <a:pt x="6448509" y="3247053"/>
                  <a:pt x="6448509" y="3815519"/>
                  <a:pt x="6156917" y="4247938"/>
                </a:cubicBezTo>
                <a:cubicBezTo>
                  <a:pt x="5455184" y="5288604"/>
                  <a:pt x="4729508" y="6098790"/>
                  <a:pt x="3825825" y="6833063"/>
                </a:cubicBezTo>
                <a:lnTo>
                  <a:pt x="3793585" y="6858000"/>
                </a:lnTo>
                <a:lnTo>
                  <a:pt x="486884" y="6858000"/>
                </a:lnTo>
                <a:lnTo>
                  <a:pt x="486883" y="6857999"/>
                </a:lnTo>
                <a:lnTo>
                  <a:pt x="0" y="6857999"/>
                </a:lnTo>
                <a:lnTo>
                  <a:pt x="0" y="6442158"/>
                </a:lnTo>
                <a:lnTo>
                  <a:pt x="0" y="620180"/>
                </a:lnTo>
                <a:close/>
              </a:path>
            </a:pathLst>
          </a:custGeom>
          <a:gradFill flip="none" rotWithShape="1">
            <a:gsLst>
              <a:gs pos="0">
                <a:srgbClr val="0055FE"/>
              </a:gs>
              <a:gs pos="50000">
                <a:srgbClr val="6599FF">
                  <a:shade val="67500"/>
                  <a:satMod val="115000"/>
                </a:srgbClr>
              </a:gs>
              <a:gs pos="100000">
                <a:srgbClr val="6599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600" b="1" i="0" u="none" strike="noStrike" kern="1200" cap="none" spc="0" normalizeH="0" baseline="0" dirty="0">
              <a:ln>
                <a:noFill/>
              </a:ln>
              <a:solidFill>
                <a:srgbClr val="172A4B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49070E-6C4E-5174-FB76-8AABAAC70268}"/>
              </a:ext>
            </a:extLst>
          </p:cNvPr>
          <p:cNvSpPr txBox="1"/>
          <p:nvPr/>
        </p:nvSpPr>
        <p:spPr>
          <a:xfrm>
            <a:off x="612732" y="2559392"/>
            <a:ext cx="56804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t>Thank You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t>Your AI Centre </a:t>
            </a:r>
            <a:r>
              <a:rPr lang="en-GB" sz="3200" b="1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of Excellence</a:t>
            </a:r>
            <a:endParaRPr kumimoji="0" lang="en-GB" sz="32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pic>
        <p:nvPicPr>
          <p:cNvPr id="2" name="Picture 1" descr="A logo for a company&#10;&#10;AI-generated content may be incorrect.">
            <a:extLst>
              <a:ext uri="{FF2B5EF4-FFF2-40B4-BE49-F238E27FC236}">
                <a16:creationId xmlns:a16="http://schemas.microsoft.com/office/drawing/2014/main" id="{1D1AD5AB-9825-73EC-7C42-32241BA9E2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15824" r="13256" b="10595"/>
          <a:stretch>
            <a:fillRect/>
          </a:stretch>
        </p:blipFill>
        <p:spPr>
          <a:xfrm>
            <a:off x="6452095" y="1138919"/>
            <a:ext cx="4466276" cy="496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07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1_HT branded PPT">
  <a:themeElements>
    <a:clrScheme name="HT color schemes">
      <a:dk1>
        <a:sysClr val="windowText" lastClr="000000"/>
      </a:dk1>
      <a:lt1>
        <a:sysClr val="window" lastClr="FFFFFF"/>
      </a:lt1>
      <a:dk2>
        <a:srgbClr val="44546A"/>
      </a:dk2>
      <a:lt2>
        <a:srgbClr val="172A4B"/>
      </a:lt2>
      <a:accent1>
        <a:srgbClr val="00B0F0"/>
      </a:accent1>
      <a:accent2>
        <a:srgbClr val="0062AC"/>
      </a:accent2>
      <a:accent3>
        <a:srgbClr val="004981"/>
      </a:accent3>
      <a:accent4>
        <a:srgbClr val="44546A"/>
      </a:accent4>
      <a:accent5>
        <a:srgbClr val="757070"/>
      </a:accent5>
      <a:accent6>
        <a:srgbClr val="AEABAB"/>
      </a:accent6>
      <a:hlink>
        <a:srgbClr val="00B0F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2.xml><?xml version="1.0" encoding="utf-8"?>
<a:theme xmlns:a="http://schemas.openxmlformats.org/drawingml/2006/main" name="2_HT branded PPT">
  <a:themeElements>
    <a:clrScheme name="HT color schemes">
      <a:dk1>
        <a:sysClr val="windowText" lastClr="000000"/>
      </a:dk1>
      <a:lt1>
        <a:sysClr val="window" lastClr="FFFFFF"/>
      </a:lt1>
      <a:dk2>
        <a:srgbClr val="44546A"/>
      </a:dk2>
      <a:lt2>
        <a:srgbClr val="172A4B"/>
      </a:lt2>
      <a:accent1>
        <a:srgbClr val="00B0F0"/>
      </a:accent1>
      <a:accent2>
        <a:srgbClr val="0062AC"/>
      </a:accent2>
      <a:accent3>
        <a:srgbClr val="004981"/>
      </a:accent3>
      <a:accent4>
        <a:srgbClr val="44546A"/>
      </a:accent4>
      <a:accent5>
        <a:srgbClr val="757070"/>
      </a:accent5>
      <a:accent6>
        <a:srgbClr val="AEABAB"/>
      </a:accent6>
      <a:hlink>
        <a:srgbClr val="00B0F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e49e40-7fd2-4f49-96f8-e721f54fe2da">
      <Terms xmlns="http://schemas.microsoft.com/office/infopath/2007/PartnerControls"/>
    </lcf76f155ced4ddcb4097134ff3c332f>
    <TaxCatchAll xmlns="80c5504f-2a1d-49e3-a0bd-ebfc03c479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D4FB82E1DED488AC6C76EE63AA35D" ma:contentTypeVersion="10" ma:contentTypeDescription="Create a new document." ma:contentTypeScope="" ma:versionID="7e587b2482be16838256dde997591920">
  <xsd:schema xmlns:xsd="http://www.w3.org/2001/XMLSchema" xmlns:xs="http://www.w3.org/2001/XMLSchema" xmlns:p="http://schemas.microsoft.com/office/2006/metadata/properties" xmlns:ns2="cde49e40-7fd2-4f49-96f8-e721f54fe2da" xmlns:ns3="80c5504f-2a1d-49e3-a0bd-ebfc03c479ba" targetNamespace="http://schemas.microsoft.com/office/2006/metadata/properties" ma:root="true" ma:fieldsID="79905f243e65305590cc7862cf45366d" ns2:_="" ns3:_="">
    <xsd:import namespace="cde49e40-7fd2-4f49-96f8-e721f54fe2da"/>
    <xsd:import namespace="80c5504f-2a1d-49e3-a0bd-ebfc03c479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49e40-7fd2-4f49-96f8-e721f54fe2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0b3100a-9673-47fc-b40c-70b09d45dc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c5504f-2a1d-49e3-a0bd-ebfc03c479b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c86ced-e16f-4c42-9a3e-a133dcf0b2b4}" ma:internalName="TaxCatchAll" ma:showField="CatchAllData" ma:web="80c5504f-2a1d-49e3-a0bd-ebfc03c479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E4E360-8F2C-4C83-B83E-D30AEF9A0733}">
  <ds:schemaRefs>
    <ds:schemaRef ds:uri="http://schemas.microsoft.com/office/2006/documentManagement/types"/>
    <ds:schemaRef ds:uri="http://purl.org/dc/terms/"/>
    <ds:schemaRef ds:uri="http://purl.org/dc/elements/1.1/"/>
    <ds:schemaRef ds:uri="cde49e40-7fd2-4f49-96f8-e721f54fe2da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0c5504f-2a1d-49e3-a0bd-ebfc03c479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88FBD50-CEF7-42DB-9C40-2EECC6A98D16}">
  <ds:schemaRefs>
    <ds:schemaRef ds:uri="80c5504f-2a1d-49e3-a0bd-ebfc03c479ba"/>
    <ds:schemaRef ds:uri="cde49e40-7fd2-4f49-96f8-e721f54fe2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7A2EBDE-BAA4-4CA8-8D6E-6311B5899D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Widescreen</PresentationFormat>
  <Paragraphs>32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Segoe UI</vt:lpstr>
      <vt:lpstr>Arial</vt:lpstr>
      <vt:lpstr>Calibri</vt:lpstr>
      <vt:lpstr>Calibri Light</vt:lpstr>
      <vt:lpstr>Aptos</vt:lpstr>
      <vt:lpstr>1_HT branded PPT</vt:lpstr>
      <vt:lpstr>2_HT branded PPT</vt:lpstr>
      <vt:lpstr>PowerPoint Presentation</vt:lpstr>
      <vt:lpstr>  CoPilot Chat – Your AI Companion</vt:lpstr>
      <vt:lpstr>  How To Start CoPilot Chat</vt:lpstr>
      <vt:lpstr>  Security Checks Before Prompting</vt:lpstr>
      <vt:lpstr>  Get Prompting</vt:lpstr>
      <vt:lpstr>  Read, Check Sources &amp; Copy</vt:lpstr>
      <vt:lpstr>  Check Content Before Use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Pitchguru</dc:creator>
  <cp:lastModifiedBy>Mads Nielsen</cp:lastModifiedBy>
  <cp:revision>39</cp:revision>
  <cp:lastPrinted>2025-01-07T09:30:26Z</cp:lastPrinted>
  <dcterms:created xsi:type="dcterms:W3CDTF">2022-10-24T06:57:44Z</dcterms:created>
  <dcterms:modified xsi:type="dcterms:W3CDTF">2026-08-19T07:57:37Z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0x01010052AD4FB82E1DED488AC6C76EE63AA35D</vt:lpwstr>
  </property>
  <property fmtid="{D5CDD505-2E9C-101B-9397-08002B2CF9AE}" pid="3" name="MediaServiceImageTags">
    <vt:lpwstr/>
  </property>
</Properties>
</file>